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39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3" r:id="rId5"/>
  </p:sldMasterIdLst>
  <p:notesMasterIdLst>
    <p:notesMasterId r:id="rId94"/>
  </p:notesMasterIdLst>
  <p:handoutMasterIdLst>
    <p:handoutMasterId r:id="rId95"/>
  </p:handoutMasterIdLst>
  <p:sldIdLst>
    <p:sldId id="341" r:id="rId6"/>
    <p:sldId id="368" r:id="rId7"/>
    <p:sldId id="369" r:id="rId8"/>
    <p:sldId id="370" r:id="rId9"/>
    <p:sldId id="371" r:id="rId10"/>
    <p:sldId id="372" r:id="rId11"/>
    <p:sldId id="373" r:id="rId12"/>
    <p:sldId id="340" r:id="rId13"/>
    <p:sldId id="339" r:id="rId14"/>
    <p:sldId id="336" r:id="rId15"/>
    <p:sldId id="331" r:id="rId16"/>
    <p:sldId id="330" r:id="rId17"/>
    <p:sldId id="367" r:id="rId18"/>
    <p:sldId id="337" r:id="rId19"/>
    <p:sldId id="365" r:id="rId20"/>
    <p:sldId id="335" r:id="rId21"/>
    <p:sldId id="333" r:id="rId22"/>
    <p:sldId id="334" r:id="rId23"/>
    <p:sldId id="324" r:id="rId24"/>
    <p:sldId id="323" r:id="rId25"/>
    <p:sldId id="322" r:id="rId26"/>
    <p:sldId id="366" r:id="rId27"/>
    <p:sldId id="329" r:id="rId28"/>
    <p:sldId id="326" r:id="rId29"/>
    <p:sldId id="325" r:id="rId30"/>
    <p:sldId id="320" r:id="rId31"/>
    <p:sldId id="316" r:id="rId32"/>
    <p:sldId id="313" r:id="rId33"/>
    <p:sldId id="312" r:id="rId34"/>
    <p:sldId id="311" r:id="rId35"/>
    <p:sldId id="266" r:id="rId36"/>
    <p:sldId id="319" r:id="rId37"/>
    <p:sldId id="284" r:id="rId38"/>
    <p:sldId id="285" r:id="rId39"/>
    <p:sldId id="286" r:id="rId40"/>
    <p:sldId id="344" r:id="rId41"/>
    <p:sldId id="273" r:id="rId42"/>
    <p:sldId id="317" r:id="rId43"/>
    <p:sldId id="297" r:id="rId44"/>
    <p:sldId id="354" r:id="rId45"/>
    <p:sldId id="305" r:id="rId46"/>
    <p:sldId id="308" r:id="rId47"/>
    <p:sldId id="310" r:id="rId48"/>
    <p:sldId id="355" r:id="rId49"/>
    <p:sldId id="353" r:id="rId50"/>
    <p:sldId id="351" r:id="rId51"/>
    <p:sldId id="352" r:id="rId52"/>
    <p:sldId id="356" r:id="rId53"/>
    <p:sldId id="307" r:id="rId54"/>
    <p:sldId id="342" r:id="rId55"/>
    <p:sldId id="270" r:id="rId56"/>
    <p:sldId id="359" r:id="rId57"/>
    <p:sldId id="358" r:id="rId58"/>
    <p:sldId id="282" r:id="rId59"/>
    <p:sldId id="345" r:id="rId60"/>
    <p:sldId id="275" r:id="rId61"/>
    <p:sldId id="271" r:id="rId62"/>
    <p:sldId id="347" r:id="rId63"/>
    <p:sldId id="348" r:id="rId64"/>
    <p:sldId id="327" r:id="rId65"/>
    <p:sldId id="349" r:id="rId66"/>
    <p:sldId id="274" r:id="rId67"/>
    <p:sldId id="363" r:id="rId68"/>
    <p:sldId id="360" r:id="rId69"/>
    <p:sldId id="276" r:id="rId70"/>
    <p:sldId id="350" r:id="rId71"/>
    <p:sldId id="278" r:id="rId72"/>
    <p:sldId id="279" r:id="rId73"/>
    <p:sldId id="280" r:id="rId74"/>
    <p:sldId id="306" r:id="rId75"/>
    <p:sldId id="299" r:id="rId76"/>
    <p:sldId id="281" r:id="rId77"/>
    <p:sldId id="287" r:id="rId78"/>
    <p:sldId id="288" r:id="rId79"/>
    <p:sldId id="289" r:id="rId80"/>
    <p:sldId id="294" r:id="rId81"/>
    <p:sldId id="295" r:id="rId82"/>
    <p:sldId id="296" r:id="rId83"/>
    <p:sldId id="301" r:id="rId84"/>
    <p:sldId id="300" r:id="rId85"/>
    <p:sldId id="302" r:id="rId86"/>
    <p:sldId id="303" r:id="rId87"/>
    <p:sldId id="304" r:id="rId88"/>
    <p:sldId id="361" r:id="rId89"/>
    <p:sldId id="362" r:id="rId90"/>
    <p:sldId id="277" r:id="rId91"/>
    <p:sldId id="364" r:id="rId92"/>
    <p:sldId id="267" r:id="rId93"/>
  </p:sldIdLst>
  <p:sldSz cx="10009188" cy="7561263"/>
  <p:notesSz cx="6858000" cy="9144000"/>
  <p:defaultTextStyle>
    <a:defPPr>
      <a:defRPr lang="nb-NO"/>
    </a:defPPr>
    <a:lvl1pPr marL="0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006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4011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6017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8022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0028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2034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14039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16045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4"/>
    <a:srgbClr val="EE6316"/>
    <a:srgbClr val="E2E477"/>
    <a:srgbClr val="00314A"/>
    <a:srgbClr val="D0D1D3"/>
    <a:srgbClr val="BCBDC0"/>
    <a:srgbClr val="A89449"/>
    <a:srgbClr val="2F7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6EC59-FFB1-A382-4C13-D7CF74B4262B}" v="25" dt="2025-09-11T09:34:30.594"/>
    <p1510:client id="{32428273-BBE1-4130-B812-F3D0757AB5EB}" v="15" dt="2025-09-11T10:50:06.211"/>
    <p1510:client id="{62D617CE-1656-A2AF-98C2-F01F1B8506B9}" v="42" dt="2025-09-11T08:20:30.177"/>
    <p1510:client id="{790436F4-E4F5-1123-5607-17660C5391E9}" v="17" dt="2025-09-11T09:55:21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506" y="90"/>
      </p:cViewPr>
      <p:guideLst>
        <p:guide orient="horz" pos="817"/>
        <p:guide pos="4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rid Olivia Sagstad Flaten" userId="S::astrid.flaten@nhh.no::a7e6c2a6-752f-48b8-b2d1-ee4ebf403b0f" providerId="AD" clId="Web-{790436F4-E4F5-1123-5607-17660C5391E9}"/>
    <pc:docChg chg="modSld">
      <pc:chgData name="Astrid Olivia Sagstad Flaten" userId="S::astrid.flaten@nhh.no::a7e6c2a6-752f-48b8-b2d1-ee4ebf403b0f" providerId="AD" clId="Web-{790436F4-E4F5-1123-5607-17660C5391E9}" dt="2025-09-11T09:55:38.583" v="29" actId="20577"/>
      <pc:docMkLst>
        <pc:docMk/>
      </pc:docMkLst>
      <pc:sldChg chg="modSp">
        <pc:chgData name="Astrid Olivia Sagstad Flaten" userId="S::astrid.flaten@nhh.no::a7e6c2a6-752f-48b8-b2d1-ee4ebf403b0f" providerId="AD" clId="Web-{790436F4-E4F5-1123-5607-17660C5391E9}" dt="2025-09-11T09:55:21.771" v="16" actId="20577"/>
        <pc:sldMkLst>
          <pc:docMk/>
          <pc:sldMk cId="1657150626" sldId="337"/>
        </pc:sldMkLst>
        <pc:spChg chg="mod">
          <ac:chgData name="Astrid Olivia Sagstad Flaten" userId="S::astrid.flaten@nhh.no::a7e6c2a6-752f-48b8-b2d1-ee4ebf403b0f" providerId="AD" clId="Web-{790436F4-E4F5-1123-5607-17660C5391E9}" dt="2025-09-11T09:55:21.771" v="16" actId="20577"/>
          <ac:spMkLst>
            <pc:docMk/>
            <pc:sldMk cId="1657150626" sldId="337"/>
            <ac:spMk id="16387" creationId="{00000000-0000-0000-0000-000000000000}"/>
          </ac:spMkLst>
        </pc:spChg>
      </pc:sldChg>
      <pc:sldChg chg="modSp">
        <pc:chgData name="Astrid Olivia Sagstad Flaten" userId="S::astrid.flaten@nhh.no::a7e6c2a6-752f-48b8-b2d1-ee4ebf403b0f" providerId="AD" clId="Web-{790436F4-E4F5-1123-5607-17660C5391E9}" dt="2025-09-11T09:55:38.583" v="29" actId="20577"/>
        <pc:sldMkLst>
          <pc:docMk/>
          <pc:sldMk cId="2489824625" sldId="365"/>
        </pc:sldMkLst>
        <pc:graphicFrameChg chg="modGraphic">
          <ac:chgData name="Astrid Olivia Sagstad Flaten" userId="S::astrid.flaten@nhh.no::a7e6c2a6-752f-48b8-b2d1-ee4ebf403b0f" providerId="AD" clId="Web-{790436F4-E4F5-1123-5607-17660C5391E9}" dt="2025-09-11T09:55:38.583" v="29" actId="20577"/>
          <ac:graphicFrameMkLst>
            <pc:docMk/>
            <pc:sldMk cId="2489824625" sldId="365"/>
            <ac:graphicFrameMk id="16402" creationId="{9E99A134-426A-51AE-33B2-E752F39E4E2C}"/>
          </ac:graphicFrameMkLst>
        </pc:graphicFrameChg>
      </pc:sldChg>
    </pc:docChg>
  </pc:docChgLst>
  <pc:docChgLst>
    <pc:chgData name="Astrid Olivia Sagstad Flaten" userId="a7e6c2a6-752f-48b8-b2d1-ee4ebf403b0f" providerId="ADAL" clId="{CB34B7A7-811E-4DEA-8D69-FE19D6A5F838}"/>
    <pc:docChg chg="undo custSel addSld modSld sldOrd">
      <pc:chgData name="Astrid Olivia Sagstad Flaten" userId="a7e6c2a6-752f-48b8-b2d1-ee4ebf403b0f" providerId="ADAL" clId="{CB34B7A7-811E-4DEA-8D69-FE19D6A5F838}" dt="2025-09-11T10:50:06.211" v="45"/>
      <pc:docMkLst>
        <pc:docMk/>
      </pc:docMkLst>
      <pc:sldChg chg="modTransition">
        <pc:chgData name="Astrid Olivia Sagstad Flaten" userId="a7e6c2a6-752f-48b8-b2d1-ee4ebf403b0f" providerId="ADAL" clId="{CB34B7A7-811E-4DEA-8D69-FE19D6A5F838}" dt="2025-09-11T10:49:36.048" v="43"/>
        <pc:sldMkLst>
          <pc:docMk/>
          <pc:sldMk cId="3099012847" sldId="311"/>
        </pc:sldMkLst>
      </pc:sldChg>
      <pc:sldChg chg="modTransition">
        <pc:chgData name="Astrid Olivia Sagstad Flaten" userId="a7e6c2a6-752f-48b8-b2d1-ee4ebf403b0f" providerId="ADAL" clId="{CB34B7A7-811E-4DEA-8D69-FE19D6A5F838}" dt="2025-09-11T10:49:33.592" v="42"/>
        <pc:sldMkLst>
          <pc:docMk/>
          <pc:sldMk cId="3560829197" sldId="312"/>
        </pc:sldMkLst>
      </pc:sldChg>
      <pc:sldChg chg="modTransition">
        <pc:chgData name="Astrid Olivia Sagstad Flaten" userId="a7e6c2a6-752f-48b8-b2d1-ee4ebf403b0f" providerId="ADAL" clId="{CB34B7A7-811E-4DEA-8D69-FE19D6A5F838}" dt="2025-09-11T10:49:31.931" v="41"/>
        <pc:sldMkLst>
          <pc:docMk/>
          <pc:sldMk cId="4237050774" sldId="313"/>
        </pc:sldMkLst>
      </pc:sldChg>
      <pc:sldChg chg="modTransition">
        <pc:chgData name="Astrid Olivia Sagstad Flaten" userId="a7e6c2a6-752f-48b8-b2d1-ee4ebf403b0f" providerId="ADAL" clId="{CB34B7A7-811E-4DEA-8D69-FE19D6A5F838}" dt="2025-09-11T10:49:30.228" v="40"/>
        <pc:sldMkLst>
          <pc:docMk/>
          <pc:sldMk cId="2134189766" sldId="316"/>
        </pc:sldMkLst>
      </pc:sldChg>
      <pc:sldChg chg="modTransition">
        <pc:chgData name="Astrid Olivia Sagstad Flaten" userId="a7e6c2a6-752f-48b8-b2d1-ee4ebf403b0f" providerId="ADAL" clId="{CB34B7A7-811E-4DEA-8D69-FE19D6A5F838}" dt="2025-09-11T10:50:06.211" v="45"/>
        <pc:sldMkLst>
          <pc:docMk/>
          <pc:sldMk cId="4256281682" sldId="317"/>
        </pc:sldMkLst>
      </pc:sldChg>
      <pc:sldChg chg="modTransition">
        <pc:chgData name="Astrid Olivia Sagstad Flaten" userId="a7e6c2a6-752f-48b8-b2d1-ee4ebf403b0f" providerId="ADAL" clId="{CB34B7A7-811E-4DEA-8D69-FE19D6A5F838}" dt="2025-09-11T10:49:53.990" v="44"/>
        <pc:sldMkLst>
          <pc:docMk/>
          <pc:sldMk cId="2591776067" sldId="319"/>
        </pc:sldMkLst>
      </pc:sldChg>
      <pc:sldChg chg="modTransition">
        <pc:chgData name="Astrid Olivia Sagstad Flaten" userId="a7e6c2a6-752f-48b8-b2d1-ee4ebf403b0f" providerId="ADAL" clId="{CB34B7A7-811E-4DEA-8D69-FE19D6A5F838}" dt="2025-09-11T10:49:01.141" v="39"/>
        <pc:sldMkLst>
          <pc:docMk/>
          <pc:sldMk cId="1222843270" sldId="323"/>
        </pc:sldMkLst>
      </pc:sldChg>
      <pc:sldChg chg="modTransition">
        <pc:chgData name="Astrid Olivia Sagstad Flaten" userId="a7e6c2a6-752f-48b8-b2d1-ee4ebf403b0f" providerId="ADAL" clId="{CB34B7A7-811E-4DEA-8D69-FE19D6A5F838}" dt="2025-09-11T10:48:58.740" v="38"/>
        <pc:sldMkLst>
          <pc:docMk/>
          <pc:sldMk cId="3564966850" sldId="324"/>
        </pc:sldMkLst>
      </pc:sldChg>
      <pc:sldChg chg="modTransition">
        <pc:chgData name="Astrid Olivia Sagstad Flaten" userId="a7e6c2a6-752f-48b8-b2d1-ee4ebf403b0f" providerId="ADAL" clId="{CB34B7A7-811E-4DEA-8D69-FE19D6A5F838}" dt="2025-09-11T10:48:54.522" v="36"/>
        <pc:sldMkLst>
          <pc:docMk/>
          <pc:sldMk cId="3591566433" sldId="333"/>
        </pc:sldMkLst>
      </pc:sldChg>
      <pc:sldChg chg="modTransition">
        <pc:chgData name="Astrid Olivia Sagstad Flaten" userId="a7e6c2a6-752f-48b8-b2d1-ee4ebf403b0f" providerId="ADAL" clId="{CB34B7A7-811E-4DEA-8D69-FE19D6A5F838}" dt="2025-09-11T10:48:56.467" v="37"/>
        <pc:sldMkLst>
          <pc:docMk/>
          <pc:sldMk cId="2585708014" sldId="334"/>
        </pc:sldMkLst>
      </pc:sldChg>
      <pc:sldChg chg="addSp delSp modSp new mod ord">
        <pc:chgData name="Astrid Olivia Sagstad Flaten" userId="a7e6c2a6-752f-48b8-b2d1-ee4ebf403b0f" providerId="ADAL" clId="{CB34B7A7-811E-4DEA-8D69-FE19D6A5F838}" dt="2025-09-11T10:41:21.479" v="6" actId="1076"/>
        <pc:sldMkLst>
          <pc:docMk/>
          <pc:sldMk cId="2158077747" sldId="368"/>
        </pc:sldMkLst>
        <pc:spChg chg="add del">
          <ac:chgData name="Astrid Olivia Sagstad Flaten" userId="a7e6c2a6-752f-48b8-b2d1-ee4ebf403b0f" providerId="ADAL" clId="{CB34B7A7-811E-4DEA-8D69-FE19D6A5F838}" dt="2025-09-11T10:40:48.919" v="4" actId="22"/>
          <ac:spMkLst>
            <pc:docMk/>
            <pc:sldMk cId="2158077747" sldId="368"/>
            <ac:spMk id="4" creationId="{18342849-13AE-20E4-77F7-C26B5BDC9284}"/>
          </ac:spMkLst>
        </pc:spChg>
        <pc:picChg chg="add mod">
          <ac:chgData name="Astrid Olivia Sagstad Flaten" userId="a7e6c2a6-752f-48b8-b2d1-ee4ebf403b0f" providerId="ADAL" clId="{CB34B7A7-811E-4DEA-8D69-FE19D6A5F838}" dt="2025-09-11T10:41:21.479" v="6" actId="1076"/>
          <ac:picMkLst>
            <pc:docMk/>
            <pc:sldMk cId="2158077747" sldId="368"/>
            <ac:picMk id="6" creationId="{471DF418-8492-9932-239E-16F617F30260}"/>
          </ac:picMkLst>
        </pc:picChg>
      </pc:sldChg>
      <pc:sldChg chg="addSp modSp new mod">
        <pc:chgData name="Astrid Olivia Sagstad Flaten" userId="a7e6c2a6-752f-48b8-b2d1-ee4ebf403b0f" providerId="ADAL" clId="{CB34B7A7-811E-4DEA-8D69-FE19D6A5F838}" dt="2025-09-11T10:41:51.905" v="9" actId="1076"/>
        <pc:sldMkLst>
          <pc:docMk/>
          <pc:sldMk cId="3442947796" sldId="369"/>
        </pc:sldMkLst>
        <pc:picChg chg="add mod">
          <ac:chgData name="Astrid Olivia Sagstad Flaten" userId="a7e6c2a6-752f-48b8-b2d1-ee4ebf403b0f" providerId="ADAL" clId="{CB34B7A7-811E-4DEA-8D69-FE19D6A5F838}" dt="2025-09-11T10:41:51.905" v="9" actId="1076"/>
          <ac:picMkLst>
            <pc:docMk/>
            <pc:sldMk cId="3442947796" sldId="369"/>
            <ac:picMk id="4" creationId="{5969EC13-BFFF-2B2B-57F6-D59E30BD63B2}"/>
          </ac:picMkLst>
        </pc:picChg>
      </pc:sldChg>
      <pc:sldChg chg="addSp modSp new mod">
        <pc:chgData name="Astrid Olivia Sagstad Flaten" userId="a7e6c2a6-752f-48b8-b2d1-ee4ebf403b0f" providerId="ADAL" clId="{CB34B7A7-811E-4DEA-8D69-FE19D6A5F838}" dt="2025-09-11T10:42:31.847" v="14" actId="14100"/>
        <pc:sldMkLst>
          <pc:docMk/>
          <pc:sldMk cId="1704354600" sldId="370"/>
        </pc:sldMkLst>
        <pc:picChg chg="add mod">
          <ac:chgData name="Astrid Olivia Sagstad Flaten" userId="a7e6c2a6-752f-48b8-b2d1-ee4ebf403b0f" providerId="ADAL" clId="{CB34B7A7-811E-4DEA-8D69-FE19D6A5F838}" dt="2025-09-11T10:42:31.847" v="14" actId="14100"/>
          <ac:picMkLst>
            <pc:docMk/>
            <pc:sldMk cId="1704354600" sldId="370"/>
            <ac:picMk id="4" creationId="{CE7DEF12-19DB-09FA-FAC1-324B558BEFFB}"/>
          </ac:picMkLst>
        </pc:picChg>
      </pc:sldChg>
      <pc:sldChg chg="addSp modSp new mod">
        <pc:chgData name="Astrid Olivia Sagstad Flaten" userId="a7e6c2a6-752f-48b8-b2d1-ee4ebf403b0f" providerId="ADAL" clId="{CB34B7A7-811E-4DEA-8D69-FE19D6A5F838}" dt="2025-09-11T10:42:55.881" v="17" actId="1076"/>
        <pc:sldMkLst>
          <pc:docMk/>
          <pc:sldMk cId="1714789469" sldId="371"/>
        </pc:sldMkLst>
        <pc:picChg chg="add mod">
          <ac:chgData name="Astrid Olivia Sagstad Flaten" userId="a7e6c2a6-752f-48b8-b2d1-ee4ebf403b0f" providerId="ADAL" clId="{CB34B7A7-811E-4DEA-8D69-FE19D6A5F838}" dt="2025-09-11T10:42:55.881" v="17" actId="1076"/>
          <ac:picMkLst>
            <pc:docMk/>
            <pc:sldMk cId="1714789469" sldId="371"/>
            <ac:picMk id="4" creationId="{4990C627-A049-5027-72A4-3A30F3399684}"/>
          </ac:picMkLst>
        </pc:picChg>
      </pc:sldChg>
      <pc:sldChg chg="addSp modSp new mod">
        <pc:chgData name="Astrid Olivia Sagstad Flaten" userId="a7e6c2a6-752f-48b8-b2d1-ee4ebf403b0f" providerId="ADAL" clId="{CB34B7A7-811E-4DEA-8D69-FE19D6A5F838}" dt="2025-09-11T10:43:28.360" v="21" actId="1076"/>
        <pc:sldMkLst>
          <pc:docMk/>
          <pc:sldMk cId="876772862" sldId="372"/>
        </pc:sldMkLst>
        <pc:picChg chg="add mod">
          <ac:chgData name="Astrid Olivia Sagstad Flaten" userId="a7e6c2a6-752f-48b8-b2d1-ee4ebf403b0f" providerId="ADAL" clId="{CB34B7A7-811E-4DEA-8D69-FE19D6A5F838}" dt="2025-09-11T10:43:28.360" v="21" actId="1076"/>
          <ac:picMkLst>
            <pc:docMk/>
            <pc:sldMk cId="876772862" sldId="372"/>
            <ac:picMk id="4" creationId="{2FCE3C5E-DB9C-F87A-AC4D-0D5369F73F5A}"/>
          </ac:picMkLst>
        </pc:picChg>
      </pc:sldChg>
      <pc:sldChg chg="addSp delSp modSp new mod">
        <pc:chgData name="Astrid Olivia Sagstad Flaten" userId="a7e6c2a6-752f-48b8-b2d1-ee4ebf403b0f" providerId="ADAL" clId="{CB34B7A7-811E-4DEA-8D69-FE19D6A5F838}" dt="2025-09-11T10:46:14.640" v="35" actId="14100"/>
        <pc:sldMkLst>
          <pc:docMk/>
          <pc:sldMk cId="2817597839" sldId="373"/>
        </pc:sldMkLst>
        <pc:spChg chg="add mod">
          <ac:chgData name="Astrid Olivia Sagstad Flaten" userId="a7e6c2a6-752f-48b8-b2d1-ee4ebf403b0f" providerId="ADAL" clId="{CB34B7A7-811E-4DEA-8D69-FE19D6A5F838}" dt="2025-09-11T10:45:03.432" v="26"/>
          <ac:spMkLst>
            <pc:docMk/>
            <pc:sldMk cId="2817597839" sldId="373"/>
            <ac:spMk id="5" creationId="{4896CA58-1ECF-85B5-E9CC-E4A218506EC4}"/>
          </ac:spMkLst>
        </pc:spChg>
        <pc:spChg chg="add mod">
          <ac:chgData name="Astrid Olivia Sagstad Flaten" userId="a7e6c2a6-752f-48b8-b2d1-ee4ebf403b0f" providerId="ADAL" clId="{CB34B7A7-811E-4DEA-8D69-FE19D6A5F838}" dt="2025-09-11T10:46:14.640" v="35" actId="14100"/>
          <ac:spMkLst>
            <pc:docMk/>
            <pc:sldMk cId="2817597839" sldId="373"/>
            <ac:spMk id="6" creationId="{4896CA58-1ECF-85B5-E9CC-E4A218506EC4}"/>
          </ac:spMkLst>
        </pc:spChg>
        <pc:picChg chg="add del">
          <ac:chgData name="Astrid Olivia Sagstad Flaten" userId="a7e6c2a6-752f-48b8-b2d1-ee4ebf403b0f" providerId="ADAL" clId="{CB34B7A7-811E-4DEA-8D69-FE19D6A5F838}" dt="2025-09-11T10:44:53.733" v="24" actId="22"/>
          <ac:picMkLst>
            <pc:docMk/>
            <pc:sldMk cId="2817597839" sldId="373"/>
            <ac:picMk id="4" creationId="{D2F09157-6DAD-FDEE-0DC2-F3400C94C948}"/>
          </ac:picMkLst>
        </pc:picChg>
        <pc:picChg chg="add mod">
          <ac:chgData name="Astrid Olivia Sagstad Flaten" userId="a7e6c2a6-752f-48b8-b2d1-ee4ebf403b0f" providerId="ADAL" clId="{CB34B7A7-811E-4DEA-8D69-FE19D6A5F838}" dt="2025-09-11T10:46:08.178" v="33"/>
          <ac:picMkLst>
            <pc:docMk/>
            <pc:sldMk cId="2817597839" sldId="373"/>
            <ac:picMk id="7" creationId="{C6F9A0C3-8A8E-012C-CA70-06319E20C223}"/>
          </ac:picMkLst>
        </pc:picChg>
      </pc:sldChg>
    </pc:docChg>
  </pc:docChgLst>
  <pc:docChgLst>
    <pc:chgData name="Astrid Olivia Sagstad Flaten" userId="S::astrid.flaten@nhh.no::a7e6c2a6-752f-48b8-b2d1-ee4ebf403b0f" providerId="AD" clId="Web-{62D617CE-1656-A2AF-98C2-F01F1B8506B9}"/>
    <pc:docChg chg="modSld">
      <pc:chgData name="Astrid Olivia Sagstad Flaten" userId="S::astrid.flaten@nhh.no::a7e6c2a6-752f-48b8-b2d1-ee4ebf403b0f" providerId="AD" clId="Web-{62D617CE-1656-A2AF-98C2-F01F1B8506B9}" dt="2025-09-11T08:20:28.411" v="40" actId="20577"/>
      <pc:docMkLst>
        <pc:docMk/>
      </pc:docMkLst>
      <pc:sldChg chg="modSp">
        <pc:chgData name="Astrid Olivia Sagstad Flaten" userId="S::astrid.flaten@nhh.no::a7e6c2a6-752f-48b8-b2d1-ee4ebf403b0f" providerId="AD" clId="Web-{62D617CE-1656-A2AF-98C2-F01F1B8506B9}" dt="2025-09-11T08:20:28.411" v="40" actId="20577"/>
        <pc:sldMkLst>
          <pc:docMk/>
          <pc:sldMk cId="2172486440" sldId="341"/>
        </pc:sldMkLst>
        <pc:spChg chg="mod">
          <ac:chgData name="Astrid Olivia Sagstad Flaten" userId="S::astrid.flaten@nhh.no::a7e6c2a6-752f-48b8-b2d1-ee4ebf403b0f" providerId="AD" clId="Web-{62D617CE-1656-A2AF-98C2-F01F1B8506B9}" dt="2025-09-11T08:20:28.411" v="40" actId="20577"/>
          <ac:spMkLst>
            <pc:docMk/>
            <pc:sldMk cId="2172486440" sldId="341"/>
            <ac:spMk id="4" creationId="{00000000-0000-0000-0000-000000000000}"/>
          </ac:spMkLst>
        </pc:spChg>
      </pc:sldChg>
    </pc:docChg>
  </pc:docChgLst>
  <pc:docChgLst>
    <pc:chgData name="Tatiana Pozolotina" userId="S::tatiana.pozolotina@nhh.no::93a83c92-3539-4440-a070-e20f46ec0eb2" providerId="AD" clId="Web-{1D56EC59-FFB1-A382-4C13-D7CF74B4262B}"/>
    <pc:docChg chg="modSld sldOrd">
      <pc:chgData name="Tatiana Pozolotina" userId="S::tatiana.pozolotina@nhh.no::93a83c92-3539-4440-a070-e20f46ec0eb2" providerId="AD" clId="Web-{1D56EC59-FFB1-A382-4C13-D7CF74B4262B}" dt="2025-09-11T09:34:30.594" v="22" actId="20577"/>
      <pc:docMkLst>
        <pc:docMk/>
      </pc:docMkLst>
      <pc:sldChg chg="addSp modSp ord">
        <pc:chgData name="Tatiana Pozolotina" userId="S::tatiana.pozolotina@nhh.no::93a83c92-3539-4440-a070-e20f46ec0eb2" providerId="AD" clId="Web-{1D56EC59-FFB1-A382-4C13-D7CF74B4262B}" dt="2025-09-11T08:41:29.558" v="9"/>
        <pc:sldMkLst>
          <pc:docMk/>
          <pc:sldMk cId="2591776067" sldId="319"/>
        </pc:sldMkLst>
        <pc:picChg chg="add mod modCrop">
          <ac:chgData name="Tatiana Pozolotina" userId="S::tatiana.pozolotina@nhh.no::93a83c92-3539-4440-a070-e20f46ec0eb2" providerId="AD" clId="Web-{1D56EC59-FFB1-A382-4C13-D7CF74B4262B}" dt="2025-09-11T08:39:25.120" v="3"/>
          <ac:picMkLst>
            <pc:docMk/>
            <pc:sldMk cId="2591776067" sldId="319"/>
            <ac:picMk id="3" creationId="{E0BA48A9-B948-058C-9E47-BA16237EB6C7}"/>
          </ac:picMkLst>
        </pc:picChg>
        <pc:picChg chg="add mod">
          <ac:chgData name="Tatiana Pozolotina" userId="S::tatiana.pozolotina@nhh.no::93a83c92-3539-4440-a070-e20f46ec0eb2" providerId="AD" clId="Web-{1D56EC59-FFB1-A382-4C13-D7CF74B4262B}" dt="2025-09-11T08:40:21.167" v="8" actId="1076"/>
          <ac:picMkLst>
            <pc:docMk/>
            <pc:sldMk cId="2591776067" sldId="319"/>
            <ac:picMk id="4" creationId="{CECC481D-13C3-52DD-67E6-E758EED5181E}"/>
          </ac:picMkLst>
        </pc:picChg>
      </pc:sldChg>
      <pc:sldChg chg="modSp">
        <pc:chgData name="Tatiana Pozolotina" userId="S::tatiana.pozolotina@nhh.no::93a83c92-3539-4440-a070-e20f46ec0eb2" providerId="AD" clId="Web-{1D56EC59-FFB1-A382-4C13-D7CF74B4262B}" dt="2025-09-11T09:34:30.594" v="22" actId="20577"/>
        <pc:sldMkLst>
          <pc:docMk/>
          <pc:sldMk cId="4231973197" sldId="351"/>
        </pc:sldMkLst>
        <pc:spChg chg="mod">
          <ac:chgData name="Tatiana Pozolotina" userId="S::tatiana.pozolotina@nhh.no::93a83c92-3539-4440-a070-e20f46ec0eb2" providerId="AD" clId="Web-{1D56EC59-FFB1-A382-4C13-D7CF74B4262B}" dt="2025-09-11T09:34:30.594" v="22" actId="20577"/>
          <ac:spMkLst>
            <pc:docMk/>
            <pc:sldMk cId="4231973197" sldId="351"/>
            <ac:spMk id="3" creationId="{648A3CE3-2544-4895-B10C-8DD6CFE5CE8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svg"/><Relationship Id="rId7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hyperlink" Target="https://www.nhh.no/en/for-students/examinations/special-examination-arrangements/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hyperlink" Target="https://www.nhh.no/en/for-students/examinations/special-examination-arrangements/" TargetMode="External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A1E62-1B1B-460D-8933-FFD00721F9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B4AEDA-1067-424C-A072-2A7A79B31D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will be tested in accordance with the most recent curriculum taught, and changes may be made to the content, curriculum and form of assessment, and course requirement. </a:t>
          </a:r>
        </a:p>
      </dgm:t>
    </dgm:pt>
    <dgm:pt modelId="{06375F85-F7F0-48C8-8F69-3F4C4E744264}" type="parTrans" cxnId="{5B598588-7AEA-4967-8135-BA1A3581DF0D}">
      <dgm:prSet/>
      <dgm:spPr/>
      <dgm:t>
        <a:bodyPr/>
        <a:lstStyle/>
        <a:p>
          <a:endParaRPr lang="en-US"/>
        </a:p>
      </dgm:t>
    </dgm:pt>
    <dgm:pt modelId="{6B827A1F-2B27-4C2B-A52A-526A07001415}" type="sibTrans" cxnId="{5B598588-7AEA-4967-8135-BA1A3581DF0D}">
      <dgm:prSet/>
      <dgm:spPr/>
      <dgm:t>
        <a:bodyPr/>
        <a:lstStyle/>
        <a:p>
          <a:endParaRPr lang="en-US"/>
        </a:p>
      </dgm:t>
    </dgm:pt>
    <dgm:pt modelId="{A6449DDA-CDAD-4F26-AD5B-A97A53A7C8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The best result will appear in your transcript</a:t>
          </a:r>
        </a:p>
      </dgm:t>
    </dgm:pt>
    <dgm:pt modelId="{1069CA57-4A64-456C-9607-3DBC1A70A76D}" type="parTrans" cxnId="{0279CE4A-8900-4C9A-8955-5985A68FB292}">
      <dgm:prSet/>
      <dgm:spPr/>
      <dgm:t>
        <a:bodyPr/>
        <a:lstStyle/>
        <a:p>
          <a:endParaRPr lang="en-US"/>
        </a:p>
      </dgm:t>
    </dgm:pt>
    <dgm:pt modelId="{1CA1C450-1A29-4CFE-8C2F-A38F9DB3B119}" type="sibTrans" cxnId="{0279CE4A-8900-4C9A-8955-5985A68FB292}">
      <dgm:prSet/>
      <dgm:spPr/>
      <dgm:t>
        <a:bodyPr/>
        <a:lstStyle/>
        <a:p>
          <a:endParaRPr lang="en-US"/>
        </a:p>
      </dgm:t>
    </dgm:pt>
    <dgm:pt modelId="{920BE1C7-0281-441F-8CC9-E53D12B7EE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can still re-sit an exam </a:t>
          </a:r>
          <a:r>
            <a:rPr lang="en-US" sz="2200" b="1" i="1"/>
            <a:t>after your exchange has ended</a:t>
          </a:r>
          <a:r>
            <a:rPr lang="en-US" sz="2200"/>
            <a:t>, if you still have valid attempts left in the course. </a:t>
          </a:r>
        </a:p>
      </dgm:t>
    </dgm:pt>
    <dgm:pt modelId="{8E4F836F-D080-463C-A574-3C0D2CBC81BA}" type="parTrans" cxnId="{F2C5D30B-B2F9-4B08-8A4B-D95427521171}">
      <dgm:prSet/>
      <dgm:spPr/>
      <dgm:t>
        <a:bodyPr/>
        <a:lstStyle/>
        <a:p>
          <a:endParaRPr lang="en-US"/>
        </a:p>
      </dgm:t>
    </dgm:pt>
    <dgm:pt modelId="{F184C532-5640-4ABA-87EC-4EB567DB9C68}" type="sibTrans" cxnId="{F2C5D30B-B2F9-4B08-8A4B-D95427521171}">
      <dgm:prSet/>
      <dgm:spPr/>
      <dgm:t>
        <a:bodyPr/>
        <a:lstStyle/>
        <a:p>
          <a:endParaRPr lang="en-US"/>
        </a:p>
      </dgm:t>
    </dgm:pt>
    <dgm:pt modelId="{7A3214E3-B2A7-4513-BC45-57CBF208B3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will need help signing up for it, so please send an e-mail to: </a:t>
          </a:r>
          <a:r>
            <a:rPr lang="en-US" sz="2200" b="0" i="0">
              <a:latin typeface="Arial"/>
            </a:rPr>
            <a:t>incoming@nhh.no</a:t>
          </a:r>
          <a:br>
            <a:rPr lang="en-US" sz="2200" b="1" i="1"/>
          </a:br>
          <a:r>
            <a:rPr lang="en-US" sz="2200" b="1" i="1"/>
            <a:t>- Before </a:t>
          </a:r>
          <a:r>
            <a:rPr lang="en-US" sz="2200"/>
            <a:t>1. September/1. February</a:t>
          </a:r>
        </a:p>
      </dgm:t>
    </dgm:pt>
    <dgm:pt modelId="{44926506-C67C-4CBE-A97C-527713261535}" type="parTrans" cxnId="{C7FC916E-AC86-4CDE-86B7-86336EA6EAF1}">
      <dgm:prSet/>
      <dgm:spPr/>
      <dgm:t>
        <a:bodyPr/>
        <a:lstStyle/>
        <a:p>
          <a:endParaRPr lang="en-US"/>
        </a:p>
      </dgm:t>
    </dgm:pt>
    <dgm:pt modelId="{B6615318-BD5E-4D0A-A723-127C127669EB}" type="sibTrans" cxnId="{C7FC916E-AC86-4CDE-86B7-86336EA6EAF1}">
      <dgm:prSet/>
      <dgm:spPr/>
      <dgm:t>
        <a:bodyPr/>
        <a:lstStyle/>
        <a:p>
          <a:endParaRPr lang="en-US"/>
        </a:p>
      </dgm:t>
    </dgm:pt>
    <dgm:pt modelId="{042415A9-4F90-4265-866A-B629D87B2498}" type="pres">
      <dgm:prSet presAssocID="{31BA1E62-1B1B-460D-8933-FFD00721F91E}" presName="root" presStyleCnt="0">
        <dgm:presLayoutVars>
          <dgm:dir/>
          <dgm:resizeHandles val="exact"/>
        </dgm:presLayoutVars>
      </dgm:prSet>
      <dgm:spPr/>
    </dgm:pt>
    <dgm:pt modelId="{C179F2E0-949B-47D8-A22E-1DD90704D27E}" type="pres">
      <dgm:prSet presAssocID="{9BB4AEDA-1067-424C-A072-2A7A79B31D51}" presName="compNode" presStyleCnt="0"/>
      <dgm:spPr/>
    </dgm:pt>
    <dgm:pt modelId="{1E47715C-761E-4305-AA22-0112426EBF95}" type="pres">
      <dgm:prSet presAssocID="{9BB4AEDA-1067-424C-A072-2A7A79B31D51}" presName="bgRect" presStyleLbl="bgShp" presStyleIdx="0" presStyleCnt="4" custScaleY="90909"/>
      <dgm:spPr>
        <a:solidFill>
          <a:schemeClr val="bg1"/>
        </a:solidFill>
        <a:ln>
          <a:solidFill>
            <a:schemeClr val="bg1"/>
          </a:solidFill>
        </a:ln>
      </dgm:spPr>
    </dgm:pt>
    <dgm:pt modelId="{3652E7AB-AD67-47A5-8B15-B24AC8596DF7}" type="pres">
      <dgm:prSet presAssocID="{9BB4AEDA-1067-424C-A072-2A7A79B31D5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7BE57A4-92E0-4351-B8CF-D557A2C2DBB4}" type="pres">
      <dgm:prSet presAssocID="{9BB4AEDA-1067-424C-A072-2A7A79B31D51}" presName="spaceRect" presStyleCnt="0"/>
      <dgm:spPr/>
    </dgm:pt>
    <dgm:pt modelId="{B06614AC-2C7E-4492-9E07-B94AA426851A}" type="pres">
      <dgm:prSet presAssocID="{9BB4AEDA-1067-424C-A072-2A7A79B31D51}" presName="parTx" presStyleLbl="revTx" presStyleIdx="0" presStyleCnt="4">
        <dgm:presLayoutVars>
          <dgm:chMax val="0"/>
          <dgm:chPref val="0"/>
        </dgm:presLayoutVars>
      </dgm:prSet>
      <dgm:spPr/>
    </dgm:pt>
    <dgm:pt modelId="{959E6A46-BE35-4D21-A344-8BC15E13C691}" type="pres">
      <dgm:prSet presAssocID="{6B827A1F-2B27-4C2B-A52A-526A07001415}" presName="sibTrans" presStyleCnt="0"/>
      <dgm:spPr/>
    </dgm:pt>
    <dgm:pt modelId="{151C91A3-3A71-4309-906A-A9326E22059C}" type="pres">
      <dgm:prSet presAssocID="{A6449DDA-CDAD-4F26-AD5B-A97A53A7C8D7}" presName="compNode" presStyleCnt="0"/>
      <dgm:spPr/>
    </dgm:pt>
    <dgm:pt modelId="{E60DA66E-5DFA-44E3-B665-0B473428428B}" type="pres">
      <dgm:prSet presAssocID="{A6449DDA-CDAD-4F26-AD5B-A97A53A7C8D7}" presName="bgRect" presStyleLbl="bgShp" presStyleIdx="1" presStyleCnt="4" custLinFactNeighborY="-953"/>
      <dgm:spPr>
        <a:solidFill>
          <a:schemeClr val="bg1"/>
        </a:solidFill>
      </dgm:spPr>
    </dgm:pt>
    <dgm:pt modelId="{57ED2F06-2CD7-4137-9CFF-5A6A830051C6}" type="pres">
      <dgm:prSet presAssocID="{A6449DDA-CDAD-4F26-AD5B-A97A53A7C8D7}" presName="iconRect" presStyleLbl="node1" presStyleIdx="1" presStyleCnt="4" custLinFactNeighborY="2213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565B10D-08D8-4DF3-9F96-CA6D544A39BB}" type="pres">
      <dgm:prSet presAssocID="{A6449DDA-CDAD-4F26-AD5B-A97A53A7C8D7}" presName="spaceRect" presStyleCnt="0"/>
      <dgm:spPr/>
    </dgm:pt>
    <dgm:pt modelId="{29FE9D71-BD00-4F38-A9EA-30AAB19786B9}" type="pres">
      <dgm:prSet presAssocID="{A6449DDA-CDAD-4F26-AD5B-A97A53A7C8D7}" presName="parTx" presStyleLbl="revTx" presStyleIdx="1" presStyleCnt="4" custLinFactNeighborY="-15265">
        <dgm:presLayoutVars>
          <dgm:chMax val="0"/>
          <dgm:chPref val="0"/>
        </dgm:presLayoutVars>
      </dgm:prSet>
      <dgm:spPr/>
    </dgm:pt>
    <dgm:pt modelId="{9D348FB9-F9E8-4C9D-AB47-42F5B2CC4515}" type="pres">
      <dgm:prSet presAssocID="{1CA1C450-1A29-4CFE-8C2F-A38F9DB3B119}" presName="sibTrans" presStyleCnt="0"/>
      <dgm:spPr/>
    </dgm:pt>
    <dgm:pt modelId="{11079E30-E03A-4007-A4E3-B6DBE75B443A}" type="pres">
      <dgm:prSet presAssocID="{920BE1C7-0281-441F-8CC9-E53D12B7EECF}" presName="compNode" presStyleCnt="0"/>
      <dgm:spPr/>
    </dgm:pt>
    <dgm:pt modelId="{A43FE934-8684-4B58-B8AA-38FCFC353C84}" type="pres">
      <dgm:prSet presAssocID="{920BE1C7-0281-441F-8CC9-E53D12B7EECF}" presName="bgRect" presStyleLbl="bgShp" presStyleIdx="2" presStyleCnt="4"/>
      <dgm:spPr>
        <a:solidFill>
          <a:schemeClr val="bg1"/>
        </a:solidFill>
      </dgm:spPr>
    </dgm:pt>
    <dgm:pt modelId="{6A7DF972-8C96-4D38-9080-AA21F11D5F9C}" type="pres">
      <dgm:prSet presAssocID="{920BE1C7-0281-441F-8CC9-E53D12B7EECF}" presName="iconRect" presStyleLbl="node1" presStyleIdx="2" presStyleCnt="4" custLinFactNeighborY="667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D3EBD3C-18D1-4419-900D-1A3AF11CD909}" type="pres">
      <dgm:prSet presAssocID="{920BE1C7-0281-441F-8CC9-E53D12B7EECF}" presName="spaceRect" presStyleCnt="0"/>
      <dgm:spPr/>
    </dgm:pt>
    <dgm:pt modelId="{0A023898-D9C1-4729-BB88-A676B8D5E123}" type="pres">
      <dgm:prSet presAssocID="{920BE1C7-0281-441F-8CC9-E53D12B7EECF}" presName="parTx" presStyleLbl="revTx" presStyleIdx="2" presStyleCnt="4" custLinFactNeighborY="-17173">
        <dgm:presLayoutVars>
          <dgm:chMax val="0"/>
          <dgm:chPref val="0"/>
        </dgm:presLayoutVars>
      </dgm:prSet>
      <dgm:spPr/>
    </dgm:pt>
    <dgm:pt modelId="{E73E5373-9A6F-403B-8F8A-36ABE95D65C9}" type="pres">
      <dgm:prSet presAssocID="{F184C532-5640-4ABA-87EC-4EB567DB9C68}" presName="sibTrans" presStyleCnt="0"/>
      <dgm:spPr/>
    </dgm:pt>
    <dgm:pt modelId="{6B0BE017-A4EB-4556-BB79-96B1A7C53041}" type="pres">
      <dgm:prSet presAssocID="{7A3214E3-B2A7-4513-BC45-57CBF208B31F}" presName="compNode" presStyleCnt="0"/>
      <dgm:spPr/>
    </dgm:pt>
    <dgm:pt modelId="{8FFF710B-4D41-448C-8762-6BA69A567174}" type="pres">
      <dgm:prSet presAssocID="{7A3214E3-B2A7-4513-BC45-57CBF208B31F}" presName="bgRect" presStyleLbl="bgShp" presStyleIdx="3" presStyleCnt="4"/>
      <dgm:spPr>
        <a:solidFill>
          <a:schemeClr val="bg1"/>
        </a:solidFill>
      </dgm:spPr>
    </dgm:pt>
    <dgm:pt modelId="{A6EB6B0B-356C-4795-A622-E9383235A3DA}" type="pres">
      <dgm:prSet presAssocID="{7A3214E3-B2A7-4513-BC45-57CBF208B31F}" presName="iconRect" presStyleLbl="node1" presStyleIdx="3" presStyleCnt="4" custLinFactNeighborY="-143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DAEF7F02-C48F-4AA3-A952-32C2BF355475}" type="pres">
      <dgm:prSet presAssocID="{7A3214E3-B2A7-4513-BC45-57CBF208B31F}" presName="spaceRect" presStyleCnt="0"/>
      <dgm:spPr/>
    </dgm:pt>
    <dgm:pt modelId="{150B5060-64D8-4B58-821B-A5631D5932F6}" type="pres">
      <dgm:prSet presAssocID="{7A3214E3-B2A7-4513-BC45-57CBF208B31F}" presName="parTx" presStyleLbl="revTx" presStyleIdx="3" presStyleCnt="4" custLinFactNeighborY="-20988">
        <dgm:presLayoutVars>
          <dgm:chMax val="0"/>
          <dgm:chPref val="0"/>
        </dgm:presLayoutVars>
      </dgm:prSet>
      <dgm:spPr/>
    </dgm:pt>
  </dgm:ptLst>
  <dgm:cxnLst>
    <dgm:cxn modelId="{F2C5D30B-B2F9-4B08-8A4B-D95427521171}" srcId="{31BA1E62-1B1B-460D-8933-FFD00721F91E}" destId="{920BE1C7-0281-441F-8CC9-E53D12B7EECF}" srcOrd="2" destOrd="0" parTransId="{8E4F836F-D080-463C-A574-3C0D2CBC81BA}" sibTransId="{F184C532-5640-4ABA-87EC-4EB567DB9C68}"/>
    <dgm:cxn modelId="{8B97E612-6190-4873-A64B-2DBFE724C60D}" type="presOf" srcId="{31BA1E62-1B1B-460D-8933-FFD00721F91E}" destId="{042415A9-4F90-4265-866A-B629D87B2498}" srcOrd="0" destOrd="0" presId="urn:microsoft.com/office/officeart/2018/2/layout/IconVerticalSolidList"/>
    <dgm:cxn modelId="{20566823-5C9B-4694-9867-18A57E3483C8}" type="presOf" srcId="{9BB4AEDA-1067-424C-A072-2A7A79B31D51}" destId="{B06614AC-2C7E-4492-9E07-B94AA426851A}" srcOrd="0" destOrd="0" presId="urn:microsoft.com/office/officeart/2018/2/layout/IconVerticalSolidList"/>
    <dgm:cxn modelId="{A90C782A-6929-4188-8E54-4A7352D196D0}" type="presOf" srcId="{A6449DDA-CDAD-4F26-AD5B-A97A53A7C8D7}" destId="{29FE9D71-BD00-4F38-A9EA-30AAB19786B9}" srcOrd="0" destOrd="0" presId="urn:microsoft.com/office/officeart/2018/2/layout/IconVerticalSolidList"/>
    <dgm:cxn modelId="{0279CE4A-8900-4C9A-8955-5985A68FB292}" srcId="{31BA1E62-1B1B-460D-8933-FFD00721F91E}" destId="{A6449DDA-CDAD-4F26-AD5B-A97A53A7C8D7}" srcOrd="1" destOrd="0" parTransId="{1069CA57-4A64-456C-9607-3DBC1A70A76D}" sibTransId="{1CA1C450-1A29-4CFE-8C2F-A38F9DB3B119}"/>
    <dgm:cxn modelId="{C7FC916E-AC86-4CDE-86B7-86336EA6EAF1}" srcId="{31BA1E62-1B1B-460D-8933-FFD00721F91E}" destId="{7A3214E3-B2A7-4513-BC45-57CBF208B31F}" srcOrd="3" destOrd="0" parTransId="{44926506-C67C-4CBE-A97C-527713261535}" sibTransId="{B6615318-BD5E-4D0A-A723-127C127669EB}"/>
    <dgm:cxn modelId="{C9FF646F-2266-4B0C-A57A-27EE2493D850}" type="presOf" srcId="{7A3214E3-B2A7-4513-BC45-57CBF208B31F}" destId="{150B5060-64D8-4B58-821B-A5631D5932F6}" srcOrd="0" destOrd="0" presId="urn:microsoft.com/office/officeart/2018/2/layout/IconVerticalSolidList"/>
    <dgm:cxn modelId="{5B598588-7AEA-4967-8135-BA1A3581DF0D}" srcId="{31BA1E62-1B1B-460D-8933-FFD00721F91E}" destId="{9BB4AEDA-1067-424C-A072-2A7A79B31D51}" srcOrd="0" destOrd="0" parTransId="{06375F85-F7F0-48C8-8F69-3F4C4E744264}" sibTransId="{6B827A1F-2B27-4C2B-A52A-526A07001415}"/>
    <dgm:cxn modelId="{D48F43D8-7FDB-4D07-A78B-75B250128A0F}" type="presOf" srcId="{920BE1C7-0281-441F-8CC9-E53D12B7EECF}" destId="{0A023898-D9C1-4729-BB88-A676B8D5E123}" srcOrd="0" destOrd="0" presId="urn:microsoft.com/office/officeart/2018/2/layout/IconVerticalSolidList"/>
    <dgm:cxn modelId="{CB3320BF-B2B4-4E50-9878-0243273D6466}" type="presParOf" srcId="{042415A9-4F90-4265-866A-B629D87B2498}" destId="{C179F2E0-949B-47D8-A22E-1DD90704D27E}" srcOrd="0" destOrd="0" presId="urn:microsoft.com/office/officeart/2018/2/layout/IconVerticalSolidList"/>
    <dgm:cxn modelId="{778F0282-E98F-4505-999F-C625C475A899}" type="presParOf" srcId="{C179F2E0-949B-47D8-A22E-1DD90704D27E}" destId="{1E47715C-761E-4305-AA22-0112426EBF95}" srcOrd="0" destOrd="0" presId="urn:microsoft.com/office/officeart/2018/2/layout/IconVerticalSolidList"/>
    <dgm:cxn modelId="{BE4E8099-7451-4135-BDE2-6FBD548CEBCC}" type="presParOf" srcId="{C179F2E0-949B-47D8-A22E-1DD90704D27E}" destId="{3652E7AB-AD67-47A5-8B15-B24AC8596DF7}" srcOrd="1" destOrd="0" presId="urn:microsoft.com/office/officeart/2018/2/layout/IconVerticalSolidList"/>
    <dgm:cxn modelId="{DBC99824-761D-440D-9C8C-77FCE76B70BD}" type="presParOf" srcId="{C179F2E0-949B-47D8-A22E-1DD90704D27E}" destId="{57BE57A4-92E0-4351-B8CF-D557A2C2DBB4}" srcOrd="2" destOrd="0" presId="urn:microsoft.com/office/officeart/2018/2/layout/IconVerticalSolidList"/>
    <dgm:cxn modelId="{B8859149-F824-4321-A378-D1DADEBA7050}" type="presParOf" srcId="{C179F2E0-949B-47D8-A22E-1DD90704D27E}" destId="{B06614AC-2C7E-4492-9E07-B94AA426851A}" srcOrd="3" destOrd="0" presId="urn:microsoft.com/office/officeart/2018/2/layout/IconVerticalSolidList"/>
    <dgm:cxn modelId="{D7DE0C17-BCC3-4F09-BECD-DDC9790B4B2C}" type="presParOf" srcId="{042415A9-4F90-4265-866A-B629D87B2498}" destId="{959E6A46-BE35-4D21-A344-8BC15E13C691}" srcOrd="1" destOrd="0" presId="urn:microsoft.com/office/officeart/2018/2/layout/IconVerticalSolidList"/>
    <dgm:cxn modelId="{2D70411C-178C-4104-AC9B-12DDA9004A5F}" type="presParOf" srcId="{042415A9-4F90-4265-866A-B629D87B2498}" destId="{151C91A3-3A71-4309-906A-A9326E22059C}" srcOrd="2" destOrd="0" presId="urn:microsoft.com/office/officeart/2018/2/layout/IconVerticalSolidList"/>
    <dgm:cxn modelId="{64E625A6-7938-4D4F-BD2D-71D65DEAF202}" type="presParOf" srcId="{151C91A3-3A71-4309-906A-A9326E22059C}" destId="{E60DA66E-5DFA-44E3-B665-0B473428428B}" srcOrd="0" destOrd="0" presId="urn:microsoft.com/office/officeart/2018/2/layout/IconVerticalSolidList"/>
    <dgm:cxn modelId="{53B87686-88E8-433D-8CD1-1B43B22FE85B}" type="presParOf" srcId="{151C91A3-3A71-4309-906A-A9326E22059C}" destId="{57ED2F06-2CD7-4137-9CFF-5A6A830051C6}" srcOrd="1" destOrd="0" presId="urn:microsoft.com/office/officeart/2018/2/layout/IconVerticalSolidList"/>
    <dgm:cxn modelId="{C1BB7A6C-764E-466C-ACEE-0EFB30C923DC}" type="presParOf" srcId="{151C91A3-3A71-4309-906A-A9326E22059C}" destId="{5565B10D-08D8-4DF3-9F96-CA6D544A39BB}" srcOrd="2" destOrd="0" presId="urn:microsoft.com/office/officeart/2018/2/layout/IconVerticalSolidList"/>
    <dgm:cxn modelId="{0BE8204B-4A4B-4281-A967-79C27297555B}" type="presParOf" srcId="{151C91A3-3A71-4309-906A-A9326E22059C}" destId="{29FE9D71-BD00-4F38-A9EA-30AAB19786B9}" srcOrd="3" destOrd="0" presId="urn:microsoft.com/office/officeart/2018/2/layout/IconVerticalSolidList"/>
    <dgm:cxn modelId="{AEDC4C32-614C-49CF-B93F-5057D0B2F917}" type="presParOf" srcId="{042415A9-4F90-4265-866A-B629D87B2498}" destId="{9D348FB9-F9E8-4C9D-AB47-42F5B2CC4515}" srcOrd="3" destOrd="0" presId="urn:microsoft.com/office/officeart/2018/2/layout/IconVerticalSolidList"/>
    <dgm:cxn modelId="{B6126F76-AE16-4787-8F94-6564020540B1}" type="presParOf" srcId="{042415A9-4F90-4265-866A-B629D87B2498}" destId="{11079E30-E03A-4007-A4E3-B6DBE75B443A}" srcOrd="4" destOrd="0" presId="urn:microsoft.com/office/officeart/2018/2/layout/IconVerticalSolidList"/>
    <dgm:cxn modelId="{3759530B-F083-493A-A298-21304769D105}" type="presParOf" srcId="{11079E30-E03A-4007-A4E3-B6DBE75B443A}" destId="{A43FE934-8684-4B58-B8AA-38FCFC353C84}" srcOrd="0" destOrd="0" presId="urn:microsoft.com/office/officeart/2018/2/layout/IconVerticalSolidList"/>
    <dgm:cxn modelId="{93C1E466-0817-43E5-BFBF-147EE7A7392D}" type="presParOf" srcId="{11079E30-E03A-4007-A4E3-B6DBE75B443A}" destId="{6A7DF972-8C96-4D38-9080-AA21F11D5F9C}" srcOrd="1" destOrd="0" presId="urn:microsoft.com/office/officeart/2018/2/layout/IconVerticalSolidList"/>
    <dgm:cxn modelId="{D9E76D19-A43B-4267-A877-2B0A2DB105FB}" type="presParOf" srcId="{11079E30-E03A-4007-A4E3-B6DBE75B443A}" destId="{ED3EBD3C-18D1-4419-900D-1A3AF11CD909}" srcOrd="2" destOrd="0" presId="urn:microsoft.com/office/officeart/2018/2/layout/IconVerticalSolidList"/>
    <dgm:cxn modelId="{C65A0F8E-DA96-4EF3-87CC-9260D69A98AA}" type="presParOf" srcId="{11079E30-E03A-4007-A4E3-B6DBE75B443A}" destId="{0A023898-D9C1-4729-BB88-A676B8D5E123}" srcOrd="3" destOrd="0" presId="urn:microsoft.com/office/officeart/2018/2/layout/IconVerticalSolidList"/>
    <dgm:cxn modelId="{D335772F-D94B-4402-B3AD-697C66008E60}" type="presParOf" srcId="{042415A9-4F90-4265-866A-B629D87B2498}" destId="{E73E5373-9A6F-403B-8F8A-36ABE95D65C9}" srcOrd="5" destOrd="0" presId="urn:microsoft.com/office/officeart/2018/2/layout/IconVerticalSolidList"/>
    <dgm:cxn modelId="{76EEAA1F-6850-4F10-BE41-3A0A6CCF4C2A}" type="presParOf" srcId="{042415A9-4F90-4265-866A-B629D87B2498}" destId="{6B0BE017-A4EB-4556-BB79-96B1A7C53041}" srcOrd="6" destOrd="0" presId="urn:microsoft.com/office/officeart/2018/2/layout/IconVerticalSolidList"/>
    <dgm:cxn modelId="{1E1BAE18-0D9C-460C-B5FC-81A16DE5DDCD}" type="presParOf" srcId="{6B0BE017-A4EB-4556-BB79-96B1A7C53041}" destId="{8FFF710B-4D41-448C-8762-6BA69A567174}" srcOrd="0" destOrd="0" presId="urn:microsoft.com/office/officeart/2018/2/layout/IconVerticalSolidList"/>
    <dgm:cxn modelId="{2CCE22D4-3CAB-4E28-9A7B-F909E3B54A7D}" type="presParOf" srcId="{6B0BE017-A4EB-4556-BB79-96B1A7C53041}" destId="{A6EB6B0B-356C-4795-A622-E9383235A3DA}" srcOrd="1" destOrd="0" presId="urn:microsoft.com/office/officeart/2018/2/layout/IconVerticalSolidList"/>
    <dgm:cxn modelId="{2B87A65C-EA26-4106-A4AB-E8E697D1661D}" type="presParOf" srcId="{6B0BE017-A4EB-4556-BB79-96B1A7C53041}" destId="{DAEF7F02-C48F-4AA3-A952-32C2BF355475}" srcOrd="2" destOrd="0" presId="urn:microsoft.com/office/officeart/2018/2/layout/IconVerticalSolidList"/>
    <dgm:cxn modelId="{022FB83E-BDBF-4B0E-869D-C30C2797D015}" type="presParOf" srcId="{6B0BE017-A4EB-4556-BB79-96B1A7C53041}" destId="{150B5060-64D8-4B58-821B-A5631D5932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CE789-F969-486A-82B3-E3B3BEA6AF2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77290C8-52E0-4F07-8BAC-5CB47C7AF9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student with medical conditions that give disadvantages in an exam setting may apply for special examination arrangements </a:t>
          </a:r>
        </a:p>
      </dgm:t>
    </dgm:pt>
    <dgm:pt modelId="{8D9363C3-4AE3-4576-ABAB-B3CDCC5D3C08}" type="parTrans" cxnId="{6F81FB06-5085-471D-86D9-469148E300D9}">
      <dgm:prSet/>
      <dgm:spPr/>
      <dgm:t>
        <a:bodyPr/>
        <a:lstStyle/>
        <a:p>
          <a:endParaRPr lang="en-US"/>
        </a:p>
      </dgm:t>
    </dgm:pt>
    <dgm:pt modelId="{78E240EB-8C39-4787-895F-13A1467A5AC0}" type="sibTrans" cxnId="{6F81FB06-5085-471D-86D9-469148E300D9}">
      <dgm:prSet/>
      <dgm:spPr/>
      <dgm:t>
        <a:bodyPr/>
        <a:lstStyle/>
        <a:p>
          <a:endParaRPr lang="en-US"/>
        </a:p>
      </dgm:t>
    </dgm:pt>
    <dgm:pt modelId="{6B851FA1-2742-4A5E-AF6E-F7238A5184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Both acute and chronic conditions. Application due to seasonal allergies are only assessed as an acute illness.</a:t>
          </a:r>
        </a:p>
      </dgm:t>
    </dgm:pt>
    <dgm:pt modelId="{9B5C2A07-CEF2-42A0-B318-53DA6D189918}" type="parTrans" cxnId="{D386F48E-A38A-4F36-8537-99A1934BC4EA}">
      <dgm:prSet/>
      <dgm:spPr/>
      <dgm:t>
        <a:bodyPr/>
        <a:lstStyle/>
        <a:p>
          <a:endParaRPr lang="en-US"/>
        </a:p>
      </dgm:t>
    </dgm:pt>
    <dgm:pt modelId="{3B3FC85F-24A3-4B39-8DD1-BC7847EE44B2}" type="sibTrans" cxnId="{D386F48E-A38A-4F36-8537-99A1934BC4EA}">
      <dgm:prSet/>
      <dgm:spPr/>
      <dgm:t>
        <a:bodyPr/>
        <a:lstStyle/>
        <a:p>
          <a:endParaRPr lang="en-US"/>
        </a:p>
      </dgm:t>
    </dgm:pt>
    <dgm:pt modelId="{75DB5BDC-6F64-4960-B0AB-ABF99D9ECA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 more information and application form, please refer to: </a:t>
          </a:r>
          <a:r>
            <a:rPr lang="nb-NO">
              <a:hlinkClick xmlns:r="http://schemas.openxmlformats.org/officeDocument/2006/relationships" r:id="rId1"/>
            </a:rPr>
            <a:t>Link</a:t>
          </a:r>
          <a:r>
            <a:rPr lang="nb-NO"/>
            <a:t> – </a:t>
          </a:r>
          <a:r>
            <a:rPr lang="nb-NO" err="1"/>
            <a:t>Documents</a:t>
          </a:r>
          <a:r>
            <a:rPr lang="nb-NO"/>
            <a:t> must be </a:t>
          </a:r>
          <a:r>
            <a:rPr lang="nb-NO" err="1"/>
            <a:t>attached</a:t>
          </a:r>
          <a:endParaRPr lang="en-US"/>
        </a:p>
      </dgm:t>
    </dgm:pt>
    <dgm:pt modelId="{FB6672EE-5F76-4FCC-A6C0-BD1CB7112747}" type="parTrans" cxnId="{1E77EE99-3C0E-4BDF-832D-241F4F523802}">
      <dgm:prSet/>
      <dgm:spPr/>
      <dgm:t>
        <a:bodyPr/>
        <a:lstStyle/>
        <a:p>
          <a:endParaRPr lang="en-US"/>
        </a:p>
      </dgm:t>
    </dgm:pt>
    <dgm:pt modelId="{0EAD2022-7D94-4F7C-8BA5-49529D551E50}" type="sibTrans" cxnId="{1E77EE99-3C0E-4BDF-832D-241F4F523802}">
      <dgm:prSet/>
      <dgm:spPr/>
      <dgm:t>
        <a:bodyPr/>
        <a:lstStyle/>
        <a:p>
          <a:endParaRPr lang="en-US"/>
        </a:p>
      </dgm:t>
    </dgm:pt>
    <dgm:pt modelId="{BB9A5F84-9F91-4D8B-A0A5-30EC17210F7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Application deadlines</a:t>
          </a:r>
          <a:endParaRPr lang="en-US"/>
        </a:p>
      </dgm:t>
    </dgm:pt>
    <dgm:pt modelId="{99D22075-DDA0-42AE-B166-60175393BFC3}" type="parTrans" cxnId="{66A816D1-EFFD-4130-A1B1-38099580E24D}">
      <dgm:prSet/>
      <dgm:spPr/>
      <dgm:t>
        <a:bodyPr/>
        <a:lstStyle/>
        <a:p>
          <a:endParaRPr lang="en-US"/>
        </a:p>
      </dgm:t>
    </dgm:pt>
    <dgm:pt modelId="{016D6089-BE9B-430C-9D6D-3AD1AE531F8C}" type="sibTrans" cxnId="{66A816D1-EFFD-4130-A1B1-38099580E24D}">
      <dgm:prSet/>
      <dgm:spPr/>
      <dgm:t>
        <a:bodyPr/>
        <a:lstStyle/>
        <a:p>
          <a:endParaRPr lang="en-US"/>
        </a:p>
      </dgm:t>
    </dgm:pt>
    <dgm:pt modelId="{4CAAF020-F519-46C8-AEC7-0E2890872CE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>
              <a:solidFill>
                <a:schemeClr val="tx2"/>
              </a:solidFill>
            </a:rPr>
            <a:t>Autumn semester: September 1</a:t>
          </a:r>
          <a:endParaRPr lang="en-US" sz="1400">
            <a:solidFill>
              <a:schemeClr val="tx2"/>
            </a:solidFill>
          </a:endParaRPr>
        </a:p>
      </dgm:t>
    </dgm:pt>
    <dgm:pt modelId="{EA92218C-81A1-4842-8171-7BBA6730004C}" type="parTrans" cxnId="{7BDF35A2-3EDE-4B3C-9481-CE8D79B6D0AE}">
      <dgm:prSet/>
      <dgm:spPr/>
      <dgm:t>
        <a:bodyPr/>
        <a:lstStyle/>
        <a:p>
          <a:endParaRPr lang="en-US"/>
        </a:p>
      </dgm:t>
    </dgm:pt>
    <dgm:pt modelId="{9709ACF8-4DF0-426C-A660-98DC3734D541}" type="sibTrans" cxnId="{7BDF35A2-3EDE-4B3C-9481-CE8D79B6D0AE}">
      <dgm:prSet/>
      <dgm:spPr/>
      <dgm:t>
        <a:bodyPr/>
        <a:lstStyle/>
        <a:p>
          <a:endParaRPr lang="en-US"/>
        </a:p>
      </dgm:t>
    </dgm:pt>
    <dgm:pt modelId="{2C3A737E-0BCE-44B4-AB89-D23B98F0504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>
              <a:solidFill>
                <a:schemeClr val="tx2"/>
              </a:solidFill>
            </a:rPr>
            <a:t>Spring semester: </a:t>
          </a:r>
          <a:r>
            <a:rPr lang="nb-NO" sz="1800" b="1" err="1">
              <a:solidFill>
                <a:schemeClr val="tx2"/>
              </a:solidFill>
            </a:rPr>
            <a:t>February</a:t>
          </a:r>
          <a:r>
            <a:rPr lang="nb-NO" sz="1800" b="1">
              <a:solidFill>
                <a:schemeClr val="tx2"/>
              </a:solidFill>
            </a:rPr>
            <a:t> 1</a:t>
          </a:r>
          <a:endParaRPr lang="en-US" sz="1200">
            <a:solidFill>
              <a:schemeClr val="tx2"/>
            </a:solidFill>
          </a:endParaRPr>
        </a:p>
      </dgm:t>
    </dgm:pt>
    <dgm:pt modelId="{89D4DC74-1A03-4687-AB12-FF64F2E9E71D}" type="parTrans" cxnId="{AD88DEA7-A564-4A73-B5B4-407D0090527B}">
      <dgm:prSet/>
      <dgm:spPr/>
      <dgm:t>
        <a:bodyPr/>
        <a:lstStyle/>
        <a:p>
          <a:endParaRPr lang="en-US"/>
        </a:p>
      </dgm:t>
    </dgm:pt>
    <dgm:pt modelId="{CC284BB1-F3BC-45F4-9C3F-2664F875F476}" type="sibTrans" cxnId="{AD88DEA7-A564-4A73-B5B4-407D0090527B}">
      <dgm:prSet/>
      <dgm:spPr/>
      <dgm:t>
        <a:bodyPr/>
        <a:lstStyle/>
        <a:p>
          <a:endParaRPr lang="en-US"/>
        </a:p>
      </dgm:t>
    </dgm:pt>
    <dgm:pt modelId="{741D8908-BD78-4044-AA60-DC8C0092432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 err="1">
              <a:solidFill>
                <a:schemeClr val="tx2"/>
              </a:solidFill>
            </a:rPr>
            <a:t>Acute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applications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are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processed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continuously</a:t>
          </a:r>
          <a:endParaRPr lang="en-US" sz="1800">
            <a:solidFill>
              <a:schemeClr val="tx2"/>
            </a:solidFill>
          </a:endParaRPr>
        </a:p>
      </dgm:t>
    </dgm:pt>
    <dgm:pt modelId="{388D7066-AEF5-4ECC-966F-BDF42AF7C35E}" type="parTrans" cxnId="{99B344BA-3D20-4755-8554-459518858E8D}">
      <dgm:prSet/>
      <dgm:spPr/>
      <dgm:t>
        <a:bodyPr/>
        <a:lstStyle/>
        <a:p>
          <a:endParaRPr lang="en-US"/>
        </a:p>
      </dgm:t>
    </dgm:pt>
    <dgm:pt modelId="{FDEF63F6-369A-4DD3-933B-B7470FD9C0B6}" type="sibTrans" cxnId="{99B344BA-3D20-4755-8554-459518858E8D}">
      <dgm:prSet/>
      <dgm:spPr/>
      <dgm:t>
        <a:bodyPr/>
        <a:lstStyle/>
        <a:p>
          <a:endParaRPr lang="en-US"/>
        </a:p>
      </dgm:t>
    </dgm:pt>
    <dgm:pt modelId="{AB320E6D-DA64-4B2A-8720-9ED0AA1A9087}" type="pres">
      <dgm:prSet presAssocID="{2A7CE789-F969-486A-82B3-E3B3BEA6AF23}" presName="root" presStyleCnt="0">
        <dgm:presLayoutVars>
          <dgm:dir/>
          <dgm:resizeHandles val="exact"/>
        </dgm:presLayoutVars>
      </dgm:prSet>
      <dgm:spPr/>
    </dgm:pt>
    <dgm:pt modelId="{E47BCF78-463B-498B-ABF4-888139E60AEB}" type="pres">
      <dgm:prSet presAssocID="{F77290C8-52E0-4F07-8BAC-5CB47C7AF965}" presName="compNode" presStyleCnt="0"/>
      <dgm:spPr/>
    </dgm:pt>
    <dgm:pt modelId="{867249F0-E4E6-4F77-8D97-7971B9C84B50}" type="pres">
      <dgm:prSet presAssocID="{F77290C8-52E0-4F07-8BAC-5CB47C7AF965}" presName="bgRect" presStyleLbl="bgShp" presStyleIdx="0" presStyleCnt="4"/>
      <dgm:spPr>
        <a:solidFill>
          <a:schemeClr val="bg1"/>
        </a:solidFill>
      </dgm:spPr>
    </dgm:pt>
    <dgm:pt modelId="{C42A265D-5207-44AE-9F0C-36F273606832}" type="pres">
      <dgm:prSet presAssocID="{F77290C8-52E0-4F07-8BAC-5CB47C7AF965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17725D0-685A-4701-9D97-E2E12F64DBCC}" type="pres">
      <dgm:prSet presAssocID="{F77290C8-52E0-4F07-8BAC-5CB47C7AF965}" presName="spaceRect" presStyleCnt="0"/>
      <dgm:spPr/>
    </dgm:pt>
    <dgm:pt modelId="{86D3327A-3DD0-40CD-A828-0EE4DDCA506D}" type="pres">
      <dgm:prSet presAssocID="{F77290C8-52E0-4F07-8BAC-5CB47C7AF965}" presName="parTx" presStyleLbl="revTx" presStyleIdx="0" presStyleCnt="5">
        <dgm:presLayoutVars>
          <dgm:chMax val="0"/>
          <dgm:chPref val="0"/>
        </dgm:presLayoutVars>
      </dgm:prSet>
      <dgm:spPr/>
    </dgm:pt>
    <dgm:pt modelId="{2C127562-E3C2-42A5-B5F2-F3C56230B907}" type="pres">
      <dgm:prSet presAssocID="{78E240EB-8C39-4787-895F-13A1467A5AC0}" presName="sibTrans" presStyleCnt="0"/>
      <dgm:spPr/>
    </dgm:pt>
    <dgm:pt modelId="{F91F8F26-3EC5-41A7-9514-B19BE53C6CE4}" type="pres">
      <dgm:prSet presAssocID="{6B851FA1-2742-4A5E-AF6E-F7238A51840D}" presName="compNode" presStyleCnt="0"/>
      <dgm:spPr/>
    </dgm:pt>
    <dgm:pt modelId="{22E5FB55-C729-4B75-80FE-0FB9025114E2}" type="pres">
      <dgm:prSet presAssocID="{6B851FA1-2742-4A5E-AF6E-F7238A51840D}" presName="bgRect" presStyleLbl="bgShp" presStyleIdx="1" presStyleCnt="4"/>
      <dgm:spPr>
        <a:solidFill>
          <a:schemeClr val="bg1"/>
        </a:solidFill>
      </dgm:spPr>
    </dgm:pt>
    <dgm:pt modelId="{BC3A0BA9-D33C-4446-8163-6E37EE541343}" type="pres">
      <dgm:prSet presAssocID="{6B851FA1-2742-4A5E-AF6E-F7238A51840D}" presName="iconRect" presStyleLbl="node1" presStyleIdx="1" presStyleCnt="4" custLinFactNeighborY="-2630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4B73DF11-28C4-48D7-8B04-9ADF1668ADBA}" type="pres">
      <dgm:prSet presAssocID="{6B851FA1-2742-4A5E-AF6E-F7238A51840D}" presName="spaceRect" presStyleCnt="0"/>
      <dgm:spPr/>
    </dgm:pt>
    <dgm:pt modelId="{D99E334A-86D4-4251-90FD-4FE4A1367EC1}" type="pres">
      <dgm:prSet presAssocID="{6B851FA1-2742-4A5E-AF6E-F7238A51840D}" presName="parTx" presStyleLbl="revTx" presStyleIdx="1" presStyleCnt="5" custLinFactNeighborY="-14464">
        <dgm:presLayoutVars>
          <dgm:chMax val="0"/>
          <dgm:chPref val="0"/>
        </dgm:presLayoutVars>
      </dgm:prSet>
      <dgm:spPr/>
    </dgm:pt>
    <dgm:pt modelId="{5B4C10CD-8C42-4301-B95F-2E0C4B8EBB73}" type="pres">
      <dgm:prSet presAssocID="{3B3FC85F-24A3-4B39-8DD1-BC7847EE44B2}" presName="sibTrans" presStyleCnt="0"/>
      <dgm:spPr/>
    </dgm:pt>
    <dgm:pt modelId="{7CB96947-68DF-48CA-AF02-0819924B0A20}" type="pres">
      <dgm:prSet presAssocID="{75DB5BDC-6F64-4960-B0AB-ABF99D9ECA5C}" presName="compNode" presStyleCnt="0"/>
      <dgm:spPr/>
    </dgm:pt>
    <dgm:pt modelId="{3EA87923-7315-4588-8690-13EA1A1E4755}" type="pres">
      <dgm:prSet presAssocID="{75DB5BDC-6F64-4960-B0AB-ABF99D9ECA5C}" presName="bgRect" presStyleLbl="bgShp" presStyleIdx="2" presStyleCnt="4"/>
      <dgm:spPr>
        <a:solidFill>
          <a:schemeClr val="bg1"/>
        </a:solidFill>
        <a:ln>
          <a:noFill/>
        </a:ln>
      </dgm:spPr>
    </dgm:pt>
    <dgm:pt modelId="{0B6D715A-F377-42A5-82CE-55DA5AB1ACD7}" type="pres">
      <dgm:prSet presAssocID="{75DB5BDC-6F64-4960-B0AB-ABF99D9ECA5C}" presName="iconRect" presStyleLbl="node1" presStyleIdx="2" presStyleCnt="4" custLinFactNeighborY="-5753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81D4C002-4EA0-4BD7-AD29-95BAC39FFCB1}" type="pres">
      <dgm:prSet presAssocID="{75DB5BDC-6F64-4960-B0AB-ABF99D9ECA5C}" presName="spaceRect" presStyleCnt="0"/>
      <dgm:spPr/>
    </dgm:pt>
    <dgm:pt modelId="{E892DC83-E078-4ED9-BF9B-C1E25563F89B}" type="pres">
      <dgm:prSet presAssocID="{75DB5BDC-6F64-4960-B0AB-ABF99D9ECA5C}" presName="parTx" presStyleLbl="revTx" presStyleIdx="2" presStyleCnt="5" custLinFactNeighborY="-31640">
        <dgm:presLayoutVars>
          <dgm:chMax val="0"/>
          <dgm:chPref val="0"/>
        </dgm:presLayoutVars>
      </dgm:prSet>
      <dgm:spPr/>
    </dgm:pt>
    <dgm:pt modelId="{AF0E3A4C-56A3-4692-BA48-17F831086E2E}" type="pres">
      <dgm:prSet presAssocID="{0EAD2022-7D94-4F7C-8BA5-49529D551E50}" presName="sibTrans" presStyleCnt="0"/>
      <dgm:spPr/>
    </dgm:pt>
    <dgm:pt modelId="{348D7216-D451-41A3-B792-FD36D123CE2F}" type="pres">
      <dgm:prSet presAssocID="{BB9A5F84-9F91-4D8B-A0A5-30EC17210F7E}" presName="compNode" presStyleCnt="0"/>
      <dgm:spPr/>
    </dgm:pt>
    <dgm:pt modelId="{E8C02E07-03E3-4738-B40B-1EAC96806ADB}" type="pres">
      <dgm:prSet presAssocID="{BB9A5F84-9F91-4D8B-A0A5-30EC17210F7E}" presName="bgRect" presStyleLbl="bgShp" presStyleIdx="3" presStyleCnt="4" custLinFactNeighborY="-13560"/>
      <dgm:spPr>
        <a:solidFill>
          <a:schemeClr val="bg1"/>
        </a:solidFill>
        <a:ln>
          <a:noFill/>
        </a:ln>
      </dgm:spPr>
    </dgm:pt>
    <dgm:pt modelId="{A7F638DA-97E0-4AEE-8B9E-07F8F865FA69}" type="pres">
      <dgm:prSet presAssocID="{BB9A5F84-9F91-4D8B-A0A5-30EC17210F7E}" presName="iconRect" presStyleLbl="node1" presStyleIdx="3" presStyleCnt="4" custLinFactNeighborY="-9699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B00A50F-34CA-4E26-880A-33D0B60B3F2B}" type="pres">
      <dgm:prSet presAssocID="{BB9A5F84-9F91-4D8B-A0A5-30EC17210F7E}" presName="spaceRect" presStyleCnt="0"/>
      <dgm:spPr/>
    </dgm:pt>
    <dgm:pt modelId="{A96D0093-0F84-4275-A239-62C34233655B}" type="pres">
      <dgm:prSet presAssocID="{BB9A5F84-9F91-4D8B-A0A5-30EC17210F7E}" presName="parTx" presStyleLbl="revTx" presStyleIdx="3" presStyleCnt="5" custLinFactNeighborY="-56048">
        <dgm:presLayoutVars>
          <dgm:chMax val="0"/>
          <dgm:chPref val="0"/>
        </dgm:presLayoutVars>
      </dgm:prSet>
      <dgm:spPr/>
    </dgm:pt>
    <dgm:pt modelId="{B3142874-B689-4885-A665-E2FBB434EA20}" type="pres">
      <dgm:prSet presAssocID="{BB9A5F84-9F91-4D8B-A0A5-30EC17210F7E}" presName="desTx" presStyleLbl="revTx" presStyleIdx="4" presStyleCnt="5" custScaleX="138608" custScaleY="134288" custLinFactNeighborX="-11583" custLinFactNeighborY="-41584">
        <dgm:presLayoutVars/>
      </dgm:prSet>
      <dgm:spPr/>
    </dgm:pt>
  </dgm:ptLst>
  <dgm:cxnLst>
    <dgm:cxn modelId="{6F81FB06-5085-471D-86D9-469148E300D9}" srcId="{2A7CE789-F969-486A-82B3-E3B3BEA6AF23}" destId="{F77290C8-52E0-4F07-8BAC-5CB47C7AF965}" srcOrd="0" destOrd="0" parTransId="{8D9363C3-4AE3-4576-ABAB-B3CDCC5D3C08}" sibTransId="{78E240EB-8C39-4787-895F-13A1467A5AC0}"/>
    <dgm:cxn modelId="{828BE45E-A23E-4242-BB5D-61E05235197B}" type="presOf" srcId="{2C3A737E-0BCE-44B4-AB89-D23B98F05047}" destId="{B3142874-B689-4885-A665-E2FBB434EA20}" srcOrd="0" destOrd="1" presId="urn:microsoft.com/office/officeart/2018/2/layout/IconVerticalSolidList"/>
    <dgm:cxn modelId="{5CB28D4D-FBD6-442D-ABCF-34C61CDD4521}" type="presOf" srcId="{741D8908-BD78-4044-AA60-DC8C0092432E}" destId="{B3142874-B689-4885-A665-E2FBB434EA20}" srcOrd="0" destOrd="2" presId="urn:microsoft.com/office/officeart/2018/2/layout/IconVerticalSolidList"/>
    <dgm:cxn modelId="{D1B3BA75-C9AF-414E-A7E1-EF4D5F8F26D0}" type="presOf" srcId="{2A7CE789-F969-486A-82B3-E3B3BEA6AF23}" destId="{AB320E6D-DA64-4B2A-8720-9ED0AA1A9087}" srcOrd="0" destOrd="0" presId="urn:microsoft.com/office/officeart/2018/2/layout/IconVerticalSolidList"/>
    <dgm:cxn modelId="{0ED8D07B-B7B7-4C54-85C9-0750380C37F3}" type="presOf" srcId="{F77290C8-52E0-4F07-8BAC-5CB47C7AF965}" destId="{86D3327A-3DD0-40CD-A828-0EE4DDCA506D}" srcOrd="0" destOrd="0" presId="urn:microsoft.com/office/officeart/2018/2/layout/IconVerticalSolidList"/>
    <dgm:cxn modelId="{C655CF8D-F0FA-4743-90B2-D03C2CE7EF42}" type="presOf" srcId="{BB9A5F84-9F91-4D8B-A0A5-30EC17210F7E}" destId="{A96D0093-0F84-4275-A239-62C34233655B}" srcOrd="0" destOrd="0" presId="urn:microsoft.com/office/officeart/2018/2/layout/IconVerticalSolidList"/>
    <dgm:cxn modelId="{D386F48E-A38A-4F36-8537-99A1934BC4EA}" srcId="{2A7CE789-F969-486A-82B3-E3B3BEA6AF23}" destId="{6B851FA1-2742-4A5E-AF6E-F7238A51840D}" srcOrd="1" destOrd="0" parTransId="{9B5C2A07-CEF2-42A0-B318-53DA6D189918}" sibTransId="{3B3FC85F-24A3-4B39-8DD1-BC7847EE44B2}"/>
    <dgm:cxn modelId="{1E77EE99-3C0E-4BDF-832D-241F4F523802}" srcId="{2A7CE789-F969-486A-82B3-E3B3BEA6AF23}" destId="{75DB5BDC-6F64-4960-B0AB-ABF99D9ECA5C}" srcOrd="2" destOrd="0" parTransId="{FB6672EE-5F76-4FCC-A6C0-BD1CB7112747}" sibTransId="{0EAD2022-7D94-4F7C-8BA5-49529D551E50}"/>
    <dgm:cxn modelId="{5E277A9F-C9F4-4016-B0EE-9CAB69829F4D}" type="presOf" srcId="{75DB5BDC-6F64-4960-B0AB-ABF99D9ECA5C}" destId="{E892DC83-E078-4ED9-BF9B-C1E25563F89B}" srcOrd="0" destOrd="0" presId="urn:microsoft.com/office/officeart/2018/2/layout/IconVerticalSolidList"/>
    <dgm:cxn modelId="{7BDF35A2-3EDE-4B3C-9481-CE8D79B6D0AE}" srcId="{BB9A5F84-9F91-4D8B-A0A5-30EC17210F7E}" destId="{4CAAF020-F519-46C8-AEC7-0E2890872CE1}" srcOrd="0" destOrd="0" parTransId="{EA92218C-81A1-4842-8171-7BBA6730004C}" sibTransId="{9709ACF8-4DF0-426C-A660-98DC3734D541}"/>
    <dgm:cxn modelId="{AD88DEA7-A564-4A73-B5B4-407D0090527B}" srcId="{BB9A5F84-9F91-4D8B-A0A5-30EC17210F7E}" destId="{2C3A737E-0BCE-44B4-AB89-D23B98F05047}" srcOrd="1" destOrd="0" parTransId="{89D4DC74-1A03-4687-AB12-FF64F2E9E71D}" sibTransId="{CC284BB1-F3BC-45F4-9C3F-2664F875F476}"/>
    <dgm:cxn modelId="{99B344BA-3D20-4755-8554-459518858E8D}" srcId="{BB9A5F84-9F91-4D8B-A0A5-30EC17210F7E}" destId="{741D8908-BD78-4044-AA60-DC8C0092432E}" srcOrd="2" destOrd="0" parTransId="{388D7066-AEF5-4ECC-966F-BDF42AF7C35E}" sibTransId="{FDEF63F6-369A-4DD3-933B-B7470FD9C0B6}"/>
    <dgm:cxn modelId="{99398CC2-7E01-4F51-86E9-89AAC6F557C4}" type="presOf" srcId="{4CAAF020-F519-46C8-AEC7-0E2890872CE1}" destId="{B3142874-B689-4885-A665-E2FBB434EA20}" srcOrd="0" destOrd="0" presId="urn:microsoft.com/office/officeart/2018/2/layout/IconVerticalSolidList"/>
    <dgm:cxn modelId="{66A816D1-EFFD-4130-A1B1-38099580E24D}" srcId="{2A7CE789-F969-486A-82B3-E3B3BEA6AF23}" destId="{BB9A5F84-9F91-4D8B-A0A5-30EC17210F7E}" srcOrd="3" destOrd="0" parTransId="{99D22075-DDA0-42AE-B166-60175393BFC3}" sibTransId="{016D6089-BE9B-430C-9D6D-3AD1AE531F8C}"/>
    <dgm:cxn modelId="{5D89E0D7-F955-4EFF-93DB-237115151467}" type="presOf" srcId="{6B851FA1-2742-4A5E-AF6E-F7238A51840D}" destId="{D99E334A-86D4-4251-90FD-4FE4A1367EC1}" srcOrd="0" destOrd="0" presId="urn:microsoft.com/office/officeart/2018/2/layout/IconVerticalSolidList"/>
    <dgm:cxn modelId="{844F128D-C405-4B02-AD9A-3A4ED86B3016}" type="presParOf" srcId="{AB320E6D-DA64-4B2A-8720-9ED0AA1A9087}" destId="{E47BCF78-463B-498B-ABF4-888139E60AEB}" srcOrd="0" destOrd="0" presId="urn:microsoft.com/office/officeart/2018/2/layout/IconVerticalSolidList"/>
    <dgm:cxn modelId="{3C5B877D-F104-402C-8496-89F65FCF6453}" type="presParOf" srcId="{E47BCF78-463B-498B-ABF4-888139E60AEB}" destId="{867249F0-E4E6-4F77-8D97-7971B9C84B50}" srcOrd="0" destOrd="0" presId="urn:microsoft.com/office/officeart/2018/2/layout/IconVerticalSolidList"/>
    <dgm:cxn modelId="{90C57AA5-DEE5-4A31-8EC0-18536DFC19A3}" type="presParOf" srcId="{E47BCF78-463B-498B-ABF4-888139E60AEB}" destId="{C42A265D-5207-44AE-9F0C-36F273606832}" srcOrd="1" destOrd="0" presId="urn:microsoft.com/office/officeart/2018/2/layout/IconVerticalSolidList"/>
    <dgm:cxn modelId="{85218514-4080-4F27-A4E0-83564E0DE31B}" type="presParOf" srcId="{E47BCF78-463B-498B-ABF4-888139E60AEB}" destId="{517725D0-685A-4701-9D97-E2E12F64DBCC}" srcOrd="2" destOrd="0" presId="urn:microsoft.com/office/officeart/2018/2/layout/IconVerticalSolidList"/>
    <dgm:cxn modelId="{69F479B8-9795-4321-8670-AC2C5EA50F4C}" type="presParOf" srcId="{E47BCF78-463B-498B-ABF4-888139E60AEB}" destId="{86D3327A-3DD0-40CD-A828-0EE4DDCA506D}" srcOrd="3" destOrd="0" presId="urn:microsoft.com/office/officeart/2018/2/layout/IconVerticalSolidList"/>
    <dgm:cxn modelId="{D3F6AC3F-271D-4140-8031-F76699BDBEFF}" type="presParOf" srcId="{AB320E6D-DA64-4B2A-8720-9ED0AA1A9087}" destId="{2C127562-E3C2-42A5-B5F2-F3C56230B907}" srcOrd="1" destOrd="0" presId="urn:microsoft.com/office/officeart/2018/2/layout/IconVerticalSolidList"/>
    <dgm:cxn modelId="{BAFF5A85-90C6-4709-9660-4E77DEFA3729}" type="presParOf" srcId="{AB320E6D-DA64-4B2A-8720-9ED0AA1A9087}" destId="{F91F8F26-3EC5-41A7-9514-B19BE53C6CE4}" srcOrd="2" destOrd="0" presId="urn:microsoft.com/office/officeart/2018/2/layout/IconVerticalSolidList"/>
    <dgm:cxn modelId="{8F1B3463-7BDD-4FBE-AAC5-56A6D855D0D1}" type="presParOf" srcId="{F91F8F26-3EC5-41A7-9514-B19BE53C6CE4}" destId="{22E5FB55-C729-4B75-80FE-0FB9025114E2}" srcOrd="0" destOrd="0" presId="urn:microsoft.com/office/officeart/2018/2/layout/IconVerticalSolidList"/>
    <dgm:cxn modelId="{F09C007F-C4BC-4B3A-8F75-E59A2D7A879A}" type="presParOf" srcId="{F91F8F26-3EC5-41A7-9514-B19BE53C6CE4}" destId="{BC3A0BA9-D33C-4446-8163-6E37EE541343}" srcOrd="1" destOrd="0" presId="urn:microsoft.com/office/officeart/2018/2/layout/IconVerticalSolidList"/>
    <dgm:cxn modelId="{3BC0FB4A-AF17-4BAF-B8DB-284529B0757A}" type="presParOf" srcId="{F91F8F26-3EC5-41A7-9514-B19BE53C6CE4}" destId="{4B73DF11-28C4-48D7-8B04-9ADF1668ADBA}" srcOrd="2" destOrd="0" presId="urn:microsoft.com/office/officeart/2018/2/layout/IconVerticalSolidList"/>
    <dgm:cxn modelId="{7B691D2A-8F51-4B57-BCBF-E6576DEBAD1A}" type="presParOf" srcId="{F91F8F26-3EC5-41A7-9514-B19BE53C6CE4}" destId="{D99E334A-86D4-4251-90FD-4FE4A1367EC1}" srcOrd="3" destOrd="0" presId="urn:microsoft.com/office/officeart/2018/2/layout/IconVerticalSolidList"/>
    <dgm:cxn modelId="{3B849E86-605A-4621-A1DC-BAEBC997B1F9}" type="presParOf" srcId="{AB320E6D-DA64-4B2A-8720-9ED0AA1A9087}" destId="{5B4C10CD-8C42-4301-B95F-2E0C4B8EBB73}" srcOrd="3" destOrd="0" presId="urn:microsoft.com/office/officeart/2018/2/layout/IconVerticalSolidList"/>
    <dgm:cxn modelId="{84F803D7-5C09-457F-BED3-60451B2E2401}" type="presParOf" srcId="{AB320E6D-DA64-4B2A-8720-9ED0AA1A9087}" destId="{7CB96947-68DF-48CA-AF02-0819924B0A20}" srcOrd="4" destOrd="0" presId="urn:microsoft.com/office/officeart/2018/2/layout/IconVerticalSolidList"/>
    <dgm:cxn modelId="{E403823E-279F-401E-93D3-A266A4BE4B8C}" type="presParOf" srcId="{7CB96947-68DF-48CA-AF02-0819924B0A20}" destId="{3EA87923-7315-4588-8690-13EA1A1E4755}" srcOrd="0" destOrd="0" presId="urn:microsoft.com/office/officeart/2018/2/layout/IconVerticalSolidList"/>
    <dgm:cxn modelId="{6B2CA2AA-7A82-4703-B8A2-AE176C90D189}" type="presParOf" srcId="{7CB96947-68DF-48CA-AF02-0819924B0A20}" destId="{0B6D715A-F377-42A5-82CE-55DA5AB1ACD7}" srcOrd="1" destOrd="0" presId="urn:microsoft.com/office/officeart/2018/2/layout/IconVerticalSolidList"/>
    <dgm:cxn modelId="{A33DFD5E-5E87-49EE-8BB9-0BD68AD4405F}" type="presParOf" srcId="{7CB96947-68DF-48CA-AF02-0819924B0A20}" destId="{81D4C002-4EA0-4BD7-AD29-95BAC39FFCB1}" srcOrd="2" destOrd="0" presId="urn:microsoft.com/office/officeart/2018/2/layout/IconVerticalSolidList"/>
    <dgm:cxn modelId="{FE9D3BD4-50E3-490A-92B2-C43FEC59813F}" type="presParOf" srcId="{7CB96947-68DF-48CA-AF02-0819924B0A20}" destId="{E892DC83-E078-4ED9-BF9B-C1E25563F89B}" srcOrd="3" destOrd="0" presId="urn:microsoft.com/office/officeart/2018/2/layout/IconVerticalSolidList"/>
    <dgm:cxn modelId="{B5BC6BFD-3DD1-43A9-9557-030BAC1CF33A}" type="presParOf" srcId="{AB320E6D-DA64-4B2A-8720-9ED0AA1A9087}" destId="{AF0E3A4C-56A3-4692-BA48-17F831086E2E}" srcOrd="5" destOrd="0" presId="urn:microsoft.com/office/officeart/2018/2/layout/IconVerticalSolidList"/>
    <dgm:cxn modelId="{4841A795-DF48-4EEA-AA5F-9F9FC94BCD39}" type="presParOf" srcId="{AB320E6D-DA64-4B2A-8720-9ED0AA1A9087}" destId="{348D7216-D451-41A3-B792-FD36D123CE2F}" srcOrd="6" destOrd="0" presId="urn:microsoft.com/office/officeart/2018/2/layout/IconVerticalSolidList"/>
    <dgm:cxn modelId="{304E1A43-786F-4E4E-AF4C-B103E1FF3CA3}" type="presParOf" srcId="{348D7216-D451-41A3-B792-FD36D123CE2F}" destId="{E8C02E07-03E3-4738-B40B-1EAC96806ADB}" srcOrd="0" destOrd="0" presId="urn:microsoft.com/office/officeart/2018/2/layout/IconVerticalSolidList"/>
    <dgm:cxn modelId="{1A08867E-F3AE-436D-B558-70FE7A776074}" type="presParOf" srcId="{348D7216-D451-41A3-B792-FD36D123CE2F}" destId="{A7F638DA-97E0-4AEE-8B9E-07F8F865FA69}" srcOrd="1" destOrd="0" presId="urn:microsoft.com/office/officeart/2018/2/layout/IconVerticalSolidList"/>
    <dgm:cxn modelId="{1838817C-1DB2-467F-8E1A-53017E65015B}" type="presParOf" srcId="{348D7216-D451-41A3-B792-FD36D123CE2F}" destId="{BB00A50F-34CA-4E26-880A-33D0B60B3F2B}" srcOrd="2" destOrd="0" presId="urn:microsoft.com/office/officeart/2018/2/layout/IconVerticalSolidList"/>
    <dgm:cxn modelId="{14365C5F-6C8E-4E8D-9C27-9AE84360A9D6}" type="presParOf" srcId="{348D7216-D451-41A3-B792-FD36D123CE2F}" destId="{A96D0093-0F84-4275-A239-62C34233655B}" srcOrd="3" destOrd="0" presId="urn:microsoft.com/office/officeart/2018/2/layout/IconVerticalSolidList"/>
    <dgm:cxn modelId="{28DF6393-3D63-443D-8BB5-BEE5A61AE8CA}" type="presParOf" srcId="{348D7216-D451-41A3-B792-FD36D123CE2F}" destId="{B3142874-B689-4885-A665-E2FBB434EA2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715C-761E-4305-AA22-0112426EBF95}">
      <dsp:nvSpPr>
        <dsp:cNvPr id="0" name=""/>
        <dsp:cNvSpPr/>
      </dsp:nvSpPr>
      <dsp:spPr>
        <a:xfrm>
          <a:off x="0" y="27298"/>
          <a:ext cx="8582271" cy="4805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2E7AB-AD67-47A5-8B15-B24AC8596DF7}">
      <dsp:nvSpPr>
        <dsp:cNvPr id="0" name=""/>
        <dsp:cNvSpPr/>
      </dsp:nvSpPr>
      <dsp:spPr>
        <a:xfrm>
          <a:off x="234125" y="54743"/>
          <a:ext cx="426098" cy="4256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614AC-2C7E-4492-9E07-B94AA426851A}">
      <dsp:nvSpPr>
        <dsp:cNvPr id="0" name=""/>
        <dsp:cNvSpPr/>
      </dsp:nvSpPr>
      <dsp:spPr>
        <a:xfrm>
          <a:off x="894348" y="3270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will be tested in accordance with the most recent curriculum taught, and changes may be made to the content, curriculum and form of assessment, and course requirement. </a:t>
          </a:r>
        </a:p>
      </dsp:txBody>
      <dsp:txXfrm>
        <a:off x="894348" y="3270"/>
        <a:ext cx="7490242" cy="1132203"/>
      </dsp:txXfrm>
    </dsp:sp>
    <dsp:sp modelId="{E60DA66E-5DFA-44E3-B665-0B473428428B}">
      <dsp:nvSpPr>
        <dsp:cNvPr id="0" name=""/>
        <dsp:cNvSpPr/>
      </dsp:nvSpPr>
      <dsp:spPr>
        <a:xfrm>
          <a:off x="0" y="1404405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D2F06-2CD7-4137-9CFF-5A6A830051C6}">
      <dsp:nvSpPr>
        <dsp:cNvPr id="0" name=""/>
        <dsp:cNvSpPr/>
      </dsp:nvSpPr>
      <dsp:spPr>
        <a:xfrm>
          <a:off x="234125" y="1582093"/>
          <a:ext cx="426098" cy="4256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E9D71-BD00-4F38-A9EA-30AAB19786B9}">
      <dsp:nvSpPr>
        <dsp:cNvPr id="0" name=""/>
        <dsp:cNvSpPr/>
      </dsp:nvSpPr>
      <dsp:spPr>
        <a:xfrm>
          <a:off x="894348" y="1237116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best result will appear in your transcript</a:t>
          </a:r>
        </a:p>
      </dsp:txBody>
      <dsp:txXfrm>
        <a:off x="894348" y="1237116"/>
        <a:ext cx="7490242" cy="1132203"/>
      </dsp:txXfrm>
    </dsp:sp>
    <dsp:sp modelId="{A43FE934-8684-4B58-B8AA-38FCFC353C84}">
      <dsp:nvSpPr>
        <dsp:cNvPr id="0" name=""/>
        <dsp:cNvSpPr/>
      </dsp:nvSpPr>
      <dsp:spPr>
        <a:xfrm>
          <a:off x="0" y="2816623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DF972-8C96-4D38-9080-AA21F11D5F9C}">
      <dsp:nvSpPr>
        <dsp:cNvPr id="0" name=""/>
        <dsp:cNvSpPr/>
      </dsp:nvSpPr>
      <dsp:spPr>
        <a:xfrm>
          <a:off x="234125" y="2922942"/>
          <a:ext cx="426098" cy="4256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23898-D9C1-4729-BB88-A676B8D5E123}">
      <dsp:nvSpPr>
        <dsp:cNvPr id="0" name=""/>
        <dsp:cNvSpPr/>
      </dsp:nvSpPr>
      <dsp:spPr>
        <a:xfrm>
          <a:off x="894348" y="2622190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can still re-sit an exam </a:t>
          </a:r>
          <a:r>
            <a:rPr lang="en-US" sz="2200" b="1" i="1" kern="1200"/>
            <a:t>after your exchange has ended</a:t>
          </a:r>
          <a:r>
            <a:rPr lang="en-US" sz="2200" kern="1200"/>
            <a:t>, if you still have valid attempts left in the course. </a:t>
          </a:r>
        </a:p>
      </dsp:txBody>
      <dsp:txXfrm>
        <a:off x="894348" y="2622190"/>
        <a:ext cx="7490242" cy="1132203"/>
      </dsp:txXfrm>
    </dsp:sp>
    <dsp:sp modelId="{8FFF710B-4D41-448C-8762-6BA69A567174}">
      <dsp:nvSpPr>
        <dsp:cNvPr id="0" name=""/>
        <dsp:cNvSpPr/>
      </dsp:nvSpPr>
      <dsp:spPr>
        <a:xfrm>
          <a:off x="0" y="4223300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B6B0B-356C-4795-A622-E9383235A3DA}">
      <dsp:nvSpPr>
        <dsp:cNvPr id="0" name=""/>
        <dsp:cNvSpPr/>
      </dsp:nvSpPr>
      <dsp:spPr>
        <a:xfrm>
          <a:off x="234125" y="4240332"/>
          <a:ext cx="426098" cy="4256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B5060-64D8-4B58-821B-A5631D5932F6}">
      <dsp:nvSpPr>
        <dsp:cNvPr id="0" name=""/>
        <dsp:cNvSpPr/>
      </dsp:nvSpPr>
      <dsp:spPr>
        <a:xfrm>
          <a:off x="894348" y="3985673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will need help signing up for it, so please send an e-mail to: </a:t>
          </a:r>
          <a:r>
            <a:rPr lang="en-US" sz="2200" b="0" i="0" kern="1200">
              <a:latin typeface="Arial"/>
            </a:rPr>
            <a:t>incoming@nhh.no</a:t>
          </a:r>
          <a:br>
            <a:rPr lang="en-US" sz="2200" b="1" i="1" kern="1200"/>
          </a:br>
          <a:r>
            <a:rPr lang="en-US" sz="2200" b="1" i="1" kern="1200"/>
            <a:t>- Before </a:t>
          </a:r>
          <a:r>
            <a:rPr lang="en-US" sz="2200" kern="1200"/>
            <a:t>1. September/1. February</a:t>
          </a:r>
        </a:p>
      </dsp:txBody>
      <dsp:txXfrm>
        <a:off x="894348" y="3985673"/>
        <a:ext cx="7490242" cy="1132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249F0-E4E6-4F77-8D97-7971B9C84B50}">
      <dsp:nvSpPr>
        <dsp:cNvPr id="0" name=""/>
        <dsp:cNvSpPr/>
      </dsp:nvSpPr>
      <dsp:spPr>
        <a:xfrm>
          <a:off x="-337265" y="8705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A265D-5207-44AE-9F0C-36F273606832}">
      <dsp:nvSpPr>
        <dsp:cNvPr id="0" name=""/>
        <dsp:cNvSpPr/>
      </dsp:nvSpPr>
      <dsp:spPr>
        <a:xfrm>
          <a:off x="-20006" y="244683"/>
          <a:ext cx="576834" cy="5768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3327A-3DD0-40CD-A828-0EE4DDCA506D}">
      <dsp:nvSpPr>
        <dsp:cNvPr id="0" name=""/>
        <dsp:cNvSpPr/>
      </dsp:nvSpPr>
      <dsp:spPr>
        <a:xfrm>
          <a:off x="874087" y="8705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student with medical conditions that give disadvantages in an exam setting may apply for special examination arrangements </a:t>
          </a:r>
        </a:p>
      </dsp:txBody>
      <dsp:txXfrm>
        <a:off x="874087" y="8705"/>
        <a:ext cx="7368549" cy="1048790"/>
      </dsp:txXfrm>
    </dsp:sp>
    <dsp:sp modelId="{22E5FB55-C729-4B75-80FE-0FB9025114E2}">
      <dsp:nvSpPr>
        <dsp:cNvPr id="0" name=""/>
        <dsp:cNvSpPr/>
      </dsp:nvSpPr>
      <dsp:spPr>
        <a:xfrm>
          <a:off x="-337265" y="1319693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A0BA9-D33C-4446-8163-6E37EE541343}">
      <dsp:nvSpPr>
        <dsp:cNvPr id="0" name=""/>
        <dsp:cNvSpPr/>
      </dsp:nvSpPr>
      <dsp:spPr>
        <a:xfrm>
          <a:off x="-20006" y="1403946"/>
          <a:ext cx="576834" cy="5768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E334A-86D4-4251-90FD-4FE4A1367EC1}">
      <dsp:nvSpPr>
        <dsp:cNvPr id="0" name=""/>
        <dsp:cNvSpPr/>
      </dsp:nvSpPr>
      <dsp:spPr>
        <a:xfrm>
          <a:off x="874087" y="1167996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Both acute and chronic conditions. Application due to seasonal allergies are only assessed as an acute illness.</a:t>
          </a:r>
        </a:p>
      </dsp:txBody>
      <dsp:txXfrm>
        <a:off x="874087" y="1167996"/>
        <a:ext cx="7368549" cy="1048790"/>
      </dsp:txXfrm>
    </dsp:sp>
    <dsp:sp modelId="{3EA87923-7315-4588-8690-13EA1A1E4755}">
      <dsp:nvSpPr>
        <dsp:cNvPr id="0" name=""/>
        <dsp:cNvSpPr/>
      </dsp:nvSpPr>
      <dsp:spPr>
        <a:xfrm>
          <a:off x="-337265" y="2630681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D715A-F377-42A5-82CE-55DA5AB1ACD7}">
      <dsp:nvSpPr>
        <dsp:cNvPr id="0" name=""/>
        <dsp:cNvSpPr/>
      </dsp:nvSpPr>
      <dsp:spPr>
        <a:xfrm>
          <a:off x="-20006" y="2534759"/>
          <a:ext cx="576834" cy="5768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DC83-E078-4ED9-BF9B-C1E25563F89B}">
      <dsp:nvSpPr>
        <dsp:cNvPr id="0" name=""/>
        <dsp:cNvSpPr/>
      </dsp:nvSpPr>
      <dsp:spPr>
        <a:xfrm>
          <a:off x="874087" y="2298844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more information and application form, please refer to: </a:t>
          </a:r>
          <a:r>
            <a:rPr lang="nb-NO" sz="2000" kern="1200">
              <a:hlinkClick xmlns:r="http://schemas.openxmlformats.org/officeDocument/2006/relationships" r:id="rId7"/>
            </a:rPr>
            <a:t>Link</a:t>
          </a:r>
          <a:r>
            <a:rPr lang="nb-NO" sz="2000" kern="1200"/>
            <a:t> – </a:t>
          </a:r>
          <a:r>
            <a:rPr lang="nb-NO" sz="2000" kern="1200" err="1"/>
            <a:t>Documents</a:t>
          </a:r>
          <a:r>
            <a:rPr lang="nb-NO" sz="2000" kern="1200"/>
            <a:t> must be </a:t>
          </a:r>
          <a:r>
            <a:rPr lang="nb-NO" sz="2000" kern="1200" err="1"/>
            <a:t>attached</a:t>
          </a:r>
          <a:endParaRPr lang="en-US" sz="2000" kern="1200"/>
        </a:p>
      </dsp:txBody>
      <dsp:txXfrm>
        <a:off x="874087" y="2298844"/>
        <a:ext cx="7368549" cy="1048790"/>
      </dsp:txXfrm>
    </dsp:sp>
    <dsp:sp modelId="{E8C02E07-03E3-4738-B40B-1EAC96806ADB}">
      <dsp:nvSpPr>
        <dsp:cNvPr id="0" name=""/>
        <dsp:cNvSpPr/>
      </dsp:nvSpPr>
      <dsp:spPr>
        <a:xfrm>
          <a:off x="-337265" y="3979257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638DA-97E0-4AEE-8B9E-07F8F865FA69}">
      <dsp:nvSpPr>
        <dsp:cNvPr id="0" name=""/>
        <dsp:cNvSpPr/>
      </dsp:nvSpPr>
      <dsp:spPr>
        <a:xfrm>
          <a:off x="-20006" y="3797956"/>
          <a:ext cx="576834" cy="57683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D0093-0F84-4275-A239-62C34233655B}">
      <dsp:nvSpPr>
        <dsp:cNvPr id="0" name=""/>
        <dsp:cNvSpPr/>
      </dsp:nvSpPr>
      <dsp:spPr>
        <a:xfrm>
          <a:off x="874087" y="3533647"/>
          <a:ext cx="3862021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Application deadlines</a:t>
          </a:r>
          <a:endParaRPr lang="en-US" sz="2000" kern="1200"/>
        </a:p>
      </dsp:txBody>
      <dsp:txXfrm>
        <a:off x="874087" y="3533647"/>
        <a:ext cx="3862021" cy="1048790"/>
      </dsp:txXfrm>
    </dsp:sp>
    <dsp:sp modelId="{B3142874-B689-4885-A665-E2FBB434EA20}">
      <dsp:nvSpPr>
        <dsp:cNvPr id="0" name=""/>
        <dsp:cNvSpPr/>
      </dsp:nvSpPr>
      <dsp:spPr>
        <a:xfrm>
          <a:off x="3653048" y="3505539"/>
          <a:ext cx="4860327" cy="140839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003A54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chemeClr val="tx2"/>
              </a:solidFill>
            </a:rPr>
            <a:t>Autumn semester: September 1</a:t>
          </a:r>
          <a:endParaRPr lang="en-US" sz="1400" kern="1200">
            <a:solidFill>
              <a:schemeClr val="tx2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chemeClr val="tx2"/>
              </a:solidFill>
            </a:rPr>
            <a:t>Spring semester: </a:t>
          </a:r>
          <a:r>
            <a:rPr lang="nb-NO" sz="1800" b="1" kern="1200" err="1">
              <a:solidFill>
                <a:schemeClr val="tx2"/>
              </a:solidFill>
            </a:rPr>
            <a:t>February</a:t>
          </a:r>
          <a:r>
            <a:rPr lang="nb-NO" sz="1800" b="1" kern="1200">
              <a:solidFill>
                <a:schemeClr val="tx2"/>
              </a:solidFill>
            </a:rPr>
            <a:t> 1</a:t>
          </a:r>
          <a:endParaRPr lang="en-US" sz="1200" kern="1200">
            <a:solidFill>
              <a:schemeClr val="tx2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err="1">
              <a:solidFill>
                <a:schemeClr val="tx2"/>
              </a:solidFill>
            </a:rPr>
            <a:t>Acute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applications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are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processed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continuously</a:t>
          </a:r>
          <a:endParaRPr lang="en-US" sz="1800" kern="1200">
            <a:solidFill>
              <a:schemeClr val="tx2"/>
            </a:solidFill>
          </a:endParaRPr>
        </a:p>
      </dsp:txBody>
      <dsp:txXfrm>
        <a:off x="3653048" y="3505539"/>
        <a:ext cx="4860327" cy="1408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DBD2A-FA58-4AD3-809F-BA8D4A980247}" type="datetimeFigureOut">
              <a:rPr lang="nb-NO" smtClean="0"/>
              <a:pPr/>
              <a:t>12.09.2025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5A8A-F3EC-4E41-9543-E2675E537B9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6040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5.75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56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1,'8'13,"17"13,21 15,16 5,19 8,9 3,3-3,-11-11,-11-9,-21-10,-28-9,-18-7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90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8.92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6.83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46 1,'-4'0,"-6"0,-6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94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8.51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27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77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19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7.14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370 0,'-4'0,"-11"5,-7 1,-3 4,-7 0,-7-1,-1 1,3 0,2-2,3-2,3-2,-3-3,5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64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5.75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7.14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370 0,'-4'0,"-11"5,-7 1,-3 4,-7 0,-7-1,-1 1,3 0,2-2,3-2,3-2,-3-3,5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9.76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456 126,'-1'3,"1"1,-1-1,0 0,0 0,0 0,-1 0,1 0,-1-1,0 1,0 0,0-1,0 1,0-1,0 0,-1 0,1 1,-1-2,1 1,-1 0,0 0,0-1,0 0,0 1,0-1,0 0,-3 0,-9 4,1-1,-1-1,0 0,-19 0,-57 1,-99-10,189 6,0 0,-1 0,1 0,-1 0,1-1,0 1,-1 0,1-1,0 1,-1-1,1 1,0-1,0 0,-3-1,4 1,0 1,0 0,0-1,0 1,-1-1,1 1,0 0,0-1,0 1,0-1,0 1,0-1,0 1,0 0,0-1,0 1,0-1,1 1,-1 0,0-1,0 1,0-1,0 1,1 0,-1-1,0 1,0 0,1-1,-1 1,1-1,2-2,1-1,0 1,0 0,0 0,1 1,-1-1,7-2,99-34,1 4,181-31,-232 54,-34 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19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54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10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3200 1,'-53'58,"35"-37,0-1,-2-1,-22 18,-23 8,-2-3,-2-2,-101 41,-231 63,123-65,-2-12,-3-12,-3-12,-527 9,532-57,226 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78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0,'31'28,"1"-1,1-2,2-1,0-2,1-1,1-2,1-1,66 20,-10-11,0-4,157 17,340-5,6-41,-269 1,-170 5,147-4,-238-4,-16-3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2.11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6.22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9.76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456 126,'-1'3,"1"1,-1-1,0 0,0 0,0 0,-1 0,1 0,-1-1,0 1,0 0,0-1,0 1,0-1,0 0,-1 0,1 1,-1-2,1 1,-1 0,0 0,0-1,0 0,0 1,0-1,0 0,-3 0,-9 4,1-1,-1-1,0 0,-19 0,-57 1,-99-10,189 6,0 0,-1 0,1 0,-1 0,1-1,0 1,-1 0,1-1,0 1,-1-1,1 1,0-1,0 0,-3-1,4 1,0 1,0 0,0-1,0 1,-1-1,1 1,0 0,0-1,0 1,0-1,0 1,0-1,0 1,0 0,0-1,0 1,0-1,1 1,-1 0,0-1,0 1,0-1,0 1,1 0,-1-1,0 1,0 0,1-1,-1 1,1-1,2-2,1-1,0 1,0 0,0 0,1 1,-1-1,7-2,99-34,1 4,181-31,-232 54,-34 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56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1,'8'13,"17"13,21 15,16 5,19 8,9 3,3-3,-11-11,-11-9,-21-10,-28-9,-18-7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90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8.92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6.83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46 1,'-4'0,"-6"0,-6 0,1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94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8.51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27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77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19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19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64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54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10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3200 1,'-53'58,"35"-37,0-1,-2-1,-22 18,-23 8,-2-3,-2-2,-101 41,-231 63,123-65,-2-12,-3-12,-3-12,-527 9,532-57,226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78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0,'31'28,"1"-1,1-2,2-1,0-2,1-1,1-2,1-1,66 20,-10-11,0-4,157 17,340-5,6-41,-269 1,-170 5,147-4,-238-4,-16-3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2.11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6.22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9C5D-D8EB-459F-85BC-8C0DD646C392}" type="datetimeFigureOut">
              <a:rPr lang="nb-NO" smtClean="0"/>
              <a:pPr/>
              <a:t>12.09.2025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5800"/>
            <a:ext cx="4537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10AA6-FB05-4A99-A181-D1EF3D6981B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001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2006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4011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6017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8022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0028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2034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14039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16045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68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47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8032" indent="-29155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6203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2685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9166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5647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32129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8610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65092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4943FDAB-71DE-4845-8819-6920AFF1A362}" type="slidenum">
              <a:rPr lang="en-US" altLang="nb-NO" sz="1200">
                <a:latin typeface="Arial" charset="0"/>
              </a:rPr>
              <a:pPr eaLnBrk="1" hangingPunct="1"/>
              <a:t>17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782" y="4724978"/>
            <a:ext cx="4985718" cy="44780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0" tIns="44600" rIns="89200" bIns="44600"/>
          <a:lstStyle/>
          <a:p>
            <a:pPr defTabSz="936202"/>
            <a:endParaRPr lang="nb-NO" altLang="nb-NO">
              <a:cs typeface="Calibri"/>
            </a:endParaRPr>
          </a:p>
        </p:txBody>
      </p:sp>
      <p:sp>
        <p:nvSpPr>
          <p:cNvPr id="419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633413"/>
            <a:ext cx="4935537" cy="373062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69482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AFC9CA94-DAC5-4631-A74B-F78103FA5525}" type="slidenum">
              <a:rPr lang="en-US" altLang="nb-NO" sz="1200">
                <a:latin typeface="Arial" charset="0"/>
              </a:rPr>
              <a:pPr eaLnBrk="1" hangingPunct="1"/>
              <a:t>18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r>
              <a:rPr lang="nb-NO" altLang="nb-NO"/>
              <a:t> </a:t>
            </a:r>
          </a:p>
        </p:txBody>
      </p:sp>
      <p:sp>
        <p:nvSpPr>
          <p:cNvPr id="4096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57389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05FE55F5-FF3C-4D20-B4E4-E9AF0124AF88}" type="slidenum">
              <a:rPr lang="en-US" altLang="nb-NO" sz="1200">
                <a:latin typeface="Arial" charset="0"/>
              </a:rPr>
              <a:pPr eaLnBrk="1" hangingPunct="1"/>
              <a:t>19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01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201006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66706533-2081-4211-9CF7-0DF6FE9D8064}" type="slidenum">
              <a:rPr lang="en-US" altLang="nb-NO" sz="1200">
                <a:latin typeface="Arial" charset="0"/>
              </a:rPr>
              <a:pPr eaLnBrk="1" hangingPunct="1"/>
              <a:t>20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12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789335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8306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C1A0-C687-ACFB-23B3-AD64BB27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15CCD-1559-7E0D-93B9-4D2C85C42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6D7C3-FF7C-7467-884C-FBBFF666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/>
              <a:t>If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have </a:t>
            </a:r>
            <a:r>
              <a:rPr lang="nb-NO" sz="1400" baseline="0" err="1"/>
              <a:t>some</a:t>
            </a:r>
            <a:r>
              <a:rPr lang="nb-NO" sz="1400" baseline="0"/>
              <a:t> </a:t>
            </a:r>
            <a:r>
              <a:rPr lang="nb-NO" sz="1400" baseline="0" err="1"/>
              <a:t>condition</a:t>
            </a:r>
            <a:r>
              <a:rPr lang="nb-NO" sz="1400" baseline="0"/>
              <a:t> </a:t>
            </a:r>
            <a:r>
              <a:rPr lang="nb-NO" sz="1400" baseline="0" err="1"/>
              <a:t>that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give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a </a:t>
            </a:r>
            <a:r>
              <a:rPr lang="nb-NO" sz="1400" baseline="0" err="1"/>
              <a:t>disadvantage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request</a:t>
            </a:r>
            <a:r>
              <a:rPr lang="nb-NO" sz="1400" baseline="0"/>
              <a:t> </a:t>
            </a:r>
            <a:r>
              <a:rPr lang="nb-NO" sz="1400" baseline="0" err="1"/>
              <a:t>special</a:t>
            </a:r>
            <a:r>
              <a:rPr lang="nb-NO" sz="1400" baseline="0"/>
              <a:t> arrangements. </a:t>
            </a:r>
            <a:r>
              <a:rPr lang="nb-NO" sz="1400" baseline="0" err="1"/>
              <a:t>Dyslexia</a:t>
            </a:r>
            <a:r>
              <a:rPr lang="nb-NO" sz="1400" baseline="0"/>
              <a:t>, severe </a:t>
            </a:r>
            <a:r>
              <a:rPr lang="nb-NO" sz="1400" baseline="0" err="1"/>
              <a:t>allergies</a:t>
            </a:r>
            <a:r>
              <a:rPr lang="nb-NO" sz="1400" baseline="0"/>
              <a:t>, </a:t>
            </a:r>
            <a:r>
              <a:rPr lang="nb-NO" sz="1400" baseline="0" err="1"/>
              <a:t>tendinosis</a:t>
            </a:r>
            <a:r>
              <a:rPr lang="nb-NO" sz="1400" baseline="0"/>
              <a:t> or </a:t>
            </a:r>
            <a:r>
              <a:rPr lang="nb-NO" sz="1400" baseline="0" err="1"/>
              <a:t>similar</a:t>
            </a:r>
            <a:endParaRPr lang="nb-NO" sz="1400" baseline="0"/>
          </a:p>
          <a:p>
            <a:r>
              <a:rPr lang="nb-NO" sz="1400" baseline="0"/>
              <a:t>If </a:t>
            </a:r>
            <a:r>
              <a:rPr lang="nb-NO" sz="1400" baseline="0" err="1"/>
              <a:t>something</a:t>
            </a:r>
            <a:r>
              <a:rPr lang="nb-NO" sz="1400" baseline="0"/>
              <a:t> </a:t>
            </a:r>
            <a:r>
              <a:rPr lang="nb-NO" sz="1400" baseline="0" err="1"/>
              <a:t>occurs</a:t>
            </a:r>
            <a:r>
              <a:rPr lang="nb-NO" sz="1400" baseline="0"/>
              <a:t> right </a:t>
            </a:r>
            <a:r>
              <a:rPr lang="nb-NO" sz="1400" baseline="0" err="1"/>
              <a:t>before</a:t>
            </a:r>
            <a:r>
              <a:rPr lang="nb-NO" sz="1400" baseline="0"/>
              <a:t> </a:t>
            </a:r>
            <a:r>
              <a:rPr lang="nb-NO" sz="1400" baseline="0" err="1"/>
              <a:t>the</a:t>
            </a:r>
            <a:r>
              <a:rPr lang="nb-NO" sz="1400" baseline="0"/>
              <a:t> </a:t>
            </a:r>
            <a:r>
              <a:rPr lang="nb-NO" sz="1400" baseline="0" err="1"/>
              <a:t>examination</a:t>
            </a:r>
            <a:r>
              <a:rPr lang="nb-NO" sz="1400" baseline="0"/>
              <a:t> </a:t>
            </a:r>
            <a:r>
              <a:rPr lang="nb-NO" sz="1400" baseline="0" err="1"/>
              <a:t>we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also</a:t>
            </a:r>
            <a:r>
              <a:rPr lang="nb-NO" sz="1400" baseline="0"/>
              <a:t> </a:t>
            </a:r>
            <a:r>
              <a:rPr lang="nb-NO" sz="1400" baseline="0" err="1"/>
              <a:t>accommodate</a:t>
            </a:r>
            <a:r>
              <a:rPr lang="nb-NO" sz="1400" baseline="0"/>
              <a:t>. </a:t>
            </a:r>
            <a:r>
              <a:rPr lang="nb-NO" sz="1400" baseline="0" err="1"/>
              <a:t>Extra</a:t>
            </a:r>
            <a:r>
              <a:rPr lang="nb-NO" sz="1400" baseline="0"/>
              <a:t> time, </a:t>
            </a:r>
            <a:r>
              <a:rPr lang="nb-NO" sz="1400" baseline="0" err="1"/>
              <a:t>writing</a:t>
            </a:r>
            <a:r>
              <a:rPr lang="nb-NO" sz="1400" baseline="0"/>
              <a:t> </a:t>
            </a:r>
            <a:r>
              <a:rPr lang="nb-NO" sz="1400" baseline="0" err="1"/>
              <a:t>on</a:t>
            </a:r>
            <a:r>
              <a:rPr lang="nb-NO" sz="1400" baseline="0"/>
              <a:t> PC, </a:t>
            </a:r>
            <a:r>
              <a:rPr lang="nb-NO" sz="1400" baseline="0" err="1"/>
              <a:t>standing</a:t>
            </a:r>
            <a:r>
              <a:rPr lang="nb-NO" sz="1400" baseline="0"/>
              <a:t> desk. </a:t>
            </a:r>
            <a:r>
              <a:rPr lang="nb-NO" sz="1400" baseline="0" err="1"/>
              <a:t>Contact</a:t>
            </a:r>
            <a:r>
              <a:rPr lang="nb-NO" sz="1400" baseline="0"/>
              <a:t> </a:t>
            </a:r>
            <a:r>
              <a:rPr lang="nb-NO" sz="1400" baseline="0" err="1"/>
              <a:t>us</a:t>
            </a:r>
            <a:r>
              <a:rPr lang="nb-NO" sz="1400" baseline="0"/>
              <a:t>, </a:t>
            </a:r>
            <a:r>
              <a:rPr lang="nb-NO" sz="1400" baseline="0" err="1"/>
              <a:t>we</a:t>
            </a:r>
            <a:r>
              <a:rPr lang="nb-NO" sz="1400" baseline="0"/>
              <a:t> </a:t>
            </a:r>
            <a:r>
              <a:rPr lang="nb-NO" sz="1400" baseline="0" err="1"/>
              <a:t>will</a:t>
            </a:r>
            <a:r>
              <a:rPr lang="nb-NO" sz="1400" baseline="0"/>
              <a:t> guide </a:t>
            </a:r>
            <a:r>
              <a:rPr lang="nb-NO" sz="1400" baseline="0" err="1"/>
              <a:t>you</a:t>
            </a:r>
            <a:r>
              <a:rPr lang="nb-NO" sz="1400" baseline="0"/>
              <a:t>. </a:t>
            </a:r>
          </a:p>
          <a:p>
            <a:r>
              <a:rPr lang="nb-NO" sz="1400" baseline="0"/>
              <a:t>Must be </a:t>
            </a:r>
            <a:r>
              <a:rPr lang="nb-NO" sz="1400" baseline="0" err="1"/>
              <a:t>documented</a:t>
            </a:r>
            <a:r>
              <a:rPr lang="nb-NO" sz="1400" baseline="0"/>
              <a:t> by a </a:t>
            </a:r>
            <a:r>
              <a:rPr lang="nb-NO" sz="1400" baseline="0" err="1"/>
              <a:t>doctors</a:t>
            </a:r>
            <a:r>
              <a:rPr lang="nb-NO" sz="1400" baseline="0"/>
              <a:t> note.</a:t>
            </a:r>
            <a:endParaRPr lang="nb-NO" sz="1400"/>
          </a:p>
          <a:p>
            <a:pPr eaLnBrk="1" hangingPunct="1">
              <a:buFontTx/>
              <a:buNone/>
            </a:pPr>
            <a:endParaRPr lang="nb-NO" altLang="nb-NO" sz="1400"/>
          </a:p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694F4-9158-D780-9B5C-C09BF6AC7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1434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568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9847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C2E57BB9-F0CC-41EA-A5D9-5A08EAE7D4DF}" type="slidenum">
              <a:rPr lang="en-US" altLang="nb-NO" sz="1200">
                <a:latin typeface="Arial" charset="0"/>
              </a:rPr>
              <a:pPr eaLnBrk="1" hangingPunct="1"/>
              <a:t>25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460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24644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40CA6CA6-BCE3-4CCC-9098-F6343C538F7E}" type="slidenum">
              <a:rPr lang="en-US" altLang="nb-NO" sz="1200">
                <a:latin typeface="Arial" charset="0"/>
              </a:rPr>
              <a:pPr eaLnBrk="1" hangingPunct="1"/>
              <a:t>8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521" y="4697921"/>
            <a:ext cx="4991256" cy="44721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7432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D912AFA2-1A2E-45E1-89EB-CE2CDCB0CD71}" type="slidenum">
              <a:rPr lang="en-US" altLang="nb-NO" sz="1200">
                <a:latin typeface="Arial" charset="0"/>
              </a:rPr>
              <a:pPr eaLnBrk="1" hangingPunct="1"/>
              <a:t>26</a:t>
            </a:fld>
            <a:endParaRPr lang="en-US" altLang="nb-NO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50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1FA5F06E-2345-4AA5-9DF1-BEFD81B06AC1}" type="slidenum">
              <a:rPr lang="en-US" altLang="nb-NO" sz="1200">
                <a:latin typeface="Arial" charset="0"/>
              </a:rPr>
              <a:pPr eaLnBrk="1" hangingPunct="1"/>
              <a:t>27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</p:txBody>
      </p:sp>
      <p:sp>
        <p:nvSpPr>
          <p:cNvPr id="399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452719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B939746-A7D3-4CA8-81C4-99D276506877}" type="slidenum">
              <a:rPr lang="en-US" altLang="nb-NO" sz="1200">
                <a:latin typeface="Arial" charset="0"/>
              </a:rPr>
              <a:pPr eaLnBrk="1" hangingPunct="1"/>
              <a:t>28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  <a:p>
            <a:pPr defTabSz="934678"/>
            <a:endParaRPr lang="nb-NO" altLang="nb-NO"/>
          </a:p>
        </p:txBody>
      </p:sp>
      <p:sp>
        <p:nvSpPr>
          <p:cNvPr id="53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578386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B939746-A7D3-4CA8-81C4-99D276506877}" type="slidenum">
              <a:rPr lang="en-US" altLang="nb-NO" sz="1200">
                <a:latin typeface="Arial" charset="0"/>
              </a:rPr>
              <a:pPr eaLnBrk="1" hangingPunct="1"/>
              <a:t>29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3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623745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7F476696-3BD5-4FB3-9D55-1414396A24D1}" type="slidenum">
              <a:rPr lang="en-US" altLang="nb-NO" sz="1200">
                <a:latin typeface="Arial" charset="0"/>
              </a:rPr>
              <a:pPr eaLnBrk="1" hangingPunct="1"/>
              <a:t>30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</p:txBody>
      </p:sp>
      <p:sp>
        <p:nvSpPr>
          <p:cNvPr id="542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73668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B8D6A617-0392-496B-A5FC-33677F8782AF}" type="slidenum">
              <a:rPr lang="en-US" altLang="nb-NO" sz="1200">
                <a:latin typeface="Arial" charset="0"/>
              </a:rPr>
              <a:pPr eaLnBrk="1" hangingPunct="1"/>
              <a:t>32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>
              <a:spcBef>
                <a:spcPct val="50000"/>
              </a:spcBef>
            </a:pPr>
            <a:endParaRPr lang="nb-NO">
              <a:cs typeface="Calibri"/>
            </a:endParaRPr>
          </a:p>
        </p:txBody>
      </p:sp>
      <p:sp>
        <p:nvSpPr>
          <p:cNvPr id="481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87192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011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4227AC0-4E9C-4B4D-9C70-0124FD4E521B}" type="slidenum">
              <a:rPr lang="en-US" altLang="nb-NO" sz="1200">
                <a:latin typeface="Arial" charset="0"/>
              </a:rPr>
              <a:pPr eaLnBrk="1" hangingPunct="1"/>
              <a:t>38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>
              <a:cs typeface="Calibri"/>
            </a:endParaRPr>
          </a:p>
        </p:txBody>
      </p:sp>
      <p:sp>
        <p:nvSpPr>
          <p:cNvPr id="522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627504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667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022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854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494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1398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571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828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23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522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665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033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47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575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6417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04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FLOWlock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images. From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semester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editor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formulas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LaTeX.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test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WISEflow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852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04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3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506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2985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142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4613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74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9264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941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5556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962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8092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0429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53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70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7960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6898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507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57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FC55-C16E-FB99-7F63-55316042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E074F-0641-DBCA-A40B-A3A69CDB7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3D5AF-0097-7CC4-C90B-F755597A9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2BEDB-7C3B-EC3D-A05B-33914D9F8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95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1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F185-9501-C928-89AF-6AC8F759D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1D72F-ED2F-E930-78DC-4461ABDFE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8042A-D081-1468-1B49-016749667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284A-6992-8DD7-16A2-B4F72E7CF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5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ctrTitle"/>
          </p:nvPr>
        </p:nvSpPr>
        <p:spPr>
          <a:xfrm>
            <a:off x="1116162" y="1504950"/>
            <a:ext cx="7151538" cy="3176372"/>
          </a:xfrm>
        </p:spPr>
        <p:txBody>
          <a:bodyPr anchor="b">
            <a:noAutofit/>
          </a:bodyPr>
          <a:lstStyle>
            <a:lvl1pPr>
              <a:defRPr sz="4000" b="0" cap="all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116011" y="4678635"/>
            <a:ext cx="7153200" cy="914400"/>
          </a:xfrm>
        </p:spPr>
        <p:txBody>
          <a:bodyPr>
            <a:normAutofit/>
          </a:bodyPr>
          <a:lstStyle>
            <a:lvl1pPr marL="0" indent="0">
              <a:buNone/>
              <a:defRPr sz="2000" cap="all" normalizeH="0" baseline="0">
                <a:solidFill>
                  <a:srgbClr val="A8944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63" y="738092"/>
            <a:ext cx="780290" cy="15157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31" y="6372975"/>
            <a:ext cx="331902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26C8-BFCB-49AD-9F00-E1D12EBE5D7C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99300" y="1893837"/>
            <a:ext cx="8778162" cy="4237730"/>
          </a:xfrm>
          <a:blipFill>
            <a:blip r:embed="rId2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2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986B-4220-431B-84E6-0C2F18C57B5A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82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0E81-0328-4994-A0BC-98E8B66B03DF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5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1" y="6410945"/>
            <a:ext cx="4069088" cy="117043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673200"/>
            <a:ext cx="780290" cy="1557531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116162" y="1504950"/>
            <a:ext cx="7151538" cy="3176372"/>
          </a:xfrm>
        </p:spPr>
        <p:txBody>
          <a:bodyPr anchor="b">
            <a:noAutofit/>
          </a:bodyPr>
          <a:lstStyle>
            <a:lvl1pPr>
              <a:defRPr sz="4000" b="0" cap="all" baseline="0">
                <a:solidFill>
                  <a:srgbClr val="003A54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116011" y="4678635"/>
            <a:ext cx="7153200" cy="914400"/>
          </a:xfrm>
        </p:spPr>
        <p:txBody>
          <a:bodyPr>
            <a:normAutofit/>
          </a:bodyPr>
          <a:lstStyle>
            <a:lvl1pPr marL="0" indent="0">
              <a:buNone/>
              <a:defRPr sz="2000" cap="none" normalizeH="0" baseline="0">
                <a:solidFill>
                  <a:srgbClr val="A89449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0152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A478-B3EF-43DE-BEA5-558FE1F3DBB9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784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806400" y="2509200"/>
            <a:ext cx="4186800" cy="4244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 tIns="153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66000"/>
            <a:ext cx="712800" cy="1422815"/>
          </a:xfrm>
          <a:prstGeom prst="rect">
            <a:avLst/>
          </a:prstGeom>
        </p:spPr>
      </p:pic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2F7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66000"/>
            <a:ext cx="712800" cy="1422815"/>
          </a:xfrm>
          <a:prstGeom prst="rect">
            <a:avLst/>
          </a:prstGeom>
        </p:spPr>
      </p:pic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BCB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806400" y="2509200"/>
            <a:ext cx="4186800" cy="4244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tIns="153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075874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0656" y="4858812"/>
            <a:ext cx="862200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0657" y="3204786"/>
            <a:ext cx="862200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6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8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0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2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4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6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5CC4-7B54-4DF1-8B6F-6C57FF716578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654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749A-BD22-4D26-ACE4-A00D4C3D40A4}" type="datetime1">
              <a:rPr lang="nb-NO" smtClean="0"/>
              <a:t>12.09.2025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220000" y="1720800"/>
            <a:ext cx="4190400" cy="536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47F7-4959-4975-A38C-F3ABC03201FB}" type="datetime1">
              <a:rPr lang="nb-NO" smtClean="0"/>
              <a:t>12.09.2025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99199" y="1720800"/>
            <a:ext cx="4237200" cy="4237200"/>
          </a:xfrm>
          <a:solidFill>
            <a:schemeClr val="accent5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5159882" y="1720800"/>
            <a:ext cx="4237200" cy="4237200"/>
          </a:xfrm>
          <a:solidFill>
            <a:srgbClr val="BCBDC0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06400" y="2509200"/>
            <a:ext cx="4116452" cy="4244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Rektangel 13"/>
          <p:cNvSpPr/>
          <p:nvPr userDrawn="1"/>
        </p:nvSpPr>
        <p:spPr>
          <a:xfrm>
            <a:off x="5076602" y="2509200"/>
            <a:ext cx="4186198" cy="4244400"/>
          </a:xfrm>
          <a:prstGeom prst="rect">
            <a:avLst/>
          </a:prstGeom>
          <a:solidFill>
            <a:srgbClr val="00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87600"/>
            <a:ext cx="732455" cy="1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720800"/>
            <a:ext cx="4237200" cy="77737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58800" y="1720800"/>
            <a:ext cx="4237200" cy="77737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B0A6-55C7-41F6-8383-DBFF1D939F92}" type="datetime1">
              <a:rPr lang="nb-NO" smtClean="0"/>
              <a:t>12.09.2025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3"/>
          </p:nvPr>
        </p:nvSpPr>
        <p:spPr>
          <a:xfrm>
            <a:off x="799199" y="2484487"/>
            <a:ext cx="4237200" cy="4404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4"/>
          </p:nvPr>
        </p:nvSpPr>
        <p:spPr>
          <a:xfrm>
            <a:off x="5158800" y="2484487"/>
            <a:ext cx="4237200" cy="4404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200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26C8-BFCB-49AD-9F00-E1D12EBE5D7C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87768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16523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2C61-E248-44FD-9E47-C07A6E7AB8B7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43200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5082373" y="1720800"/>
            <a:ext cx="43200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28514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 - t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8A59-5B52-4FFC-80CC-494697724D96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43812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5019452" y="1720800"/>
            <a:ext cx="43812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294425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986B-4220-431B-84E6-0C2F18C57B5A}" type="datetime1">
              <a:rPr lang="nb-NO" smtClean="0"/>
              <a:t>12.09.2025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82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0E81-0328-4994-A0BC-98E8B66B03DF}" type="datetime1">
              <a:rPr lang="nb-NO" smtClean="0"/>
              <a:t>12.09.2025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E2E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06400" y="2509200"/>
            <a:ext cx="4126186" cy="4244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87686"/>
            <a:ext cx="732455" cy="1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A478-B3EF-43DE-BEA5-558FE1F3DBB9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78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0656" y="4858812"/>
            <a:ext cx="862200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0657" y="3204786"/>
            <a:ext cx="862200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6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8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0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2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4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6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5CC4-7B54-4DF1-8B6F-6C57FF716578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6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749A-BD22-4D26-ACE4-A00D4C3D40A4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28666" y="1893837"/>
            <a:ext cx="4237730" cy="4237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893837"/>
            <a:ext cx="4237200" cy="77737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328666" y="1893837"/>
            <a:ext cx="4237200" cy="77737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B0A6-55C7-41F6-8383-DBFF1D939F92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3"/>
          </p:nvPr>
        </p:nvSpPr>
        <p:spPr>
          <a:xfrm>
            <a:off x="799199" y="2671212"/>
            <a:ext cx="4237200" cy="3460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4"/>
          </p:nvPr>
        </p:nvSpPr>
        <p:spPr>
          <a:xfrm>
            <a:off x="5328666" y="2671212"/>
            <a:ext cx="4237200" cy="3460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20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47F7-4959-4975-A38C-F3ABC03201FB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200" cy="4767114"/>
          </a:xfrm>
          <a:solidFill>
            <a:srgbClr val="00314A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5328666" y="1893837"/>
            <a:ext cx="4237200" cy="4767114"/>
          </a:xfrm>
          <a:solidFill>
            <a:srgbClr val="E2E477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2C61-E248-44FD-9E47-C07A6E7AB8B7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99300" y="1893837"/>
            <a:ext cx="4205294" cy="4237730"/>
          </a:xfrm>
          <a:blipFill>
            <a:blip r:embed="rId2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328666" y="1893837"/>
            <a:ext cx="4237730" cy="4237730"/>
          </a:xfrm>
          <a:blipFill>
            <a:blip r:embed="rId3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1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893837"/>
            <a:ext cx="8778262" cy="4237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A4857E62-4824-477E-9880-4C6D8B4EF632}" type="datetime1">
              <a:rPr lang="nb-NO" smtClean="0"/>
              <a:pPr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889751" y="7103068"/>
            <a:ext cx="687711" cy="4025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rgbClr val="D0D1D3"/>
                </a:solidFill>
                <a:latin typeface="+mj-lt"/>
                <a:cs typeface="Times New Roman" pitchFamily="18" charset="0"/>
              </a:defRPr>
            </a:lvl1pPr>
          </a:lstStyle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" y="6883200"/>
            <a:ext cx="3276607" cy="62788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5" y="442855"/>
            <a:ext cx="414317" cy="8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6" r:id="rId8"/>
    <p:sldLayoutId id="2147483660" r:id="rId9"/>
    <p:sldLayoutId id="2147483657" r:id="rId10"/>
    <p:sldLayoutId id="2147483654" r:id="rId11"/>
    <p:sldLayoutId id="2147483655" r:id="rId12"/>
  </p:sldLayoutIdLst>
  <p:hf hdr="0" ftr="0" dt="0"/>
  <p:txStyles>
    <p:titleStyle>
      <a:lvl1pPr algn="l" defTabSz="1004011" rtl="0" eaLnBrk="1" latinLnBrk="0" hangingPunct="1">
        <a:spcBef>
          <a:spcPct val="0"/>
        </a:spcBef>
        <a:buNone/>
        <a:defRPr sz="3000" b="0" kern="1200" cap="none" baseline="0">
          <a:solidFill>
            <a:srgbClr val="003A54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1004011" rtl="0" eaLnBrk="1" latinLnBrk="0" hangingPunct="1">
        <a:lnSpc>
          <a:spcPct val="125000"/>
        </a:lnSpc>
        <a:spcBef>
          <a:spcPts val="0"/>
        </a:spcBef>
        <a:spcAft>
          <a:spcPts val="200"/>
        </a:spcAft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47675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2pPr>
      <a:lvl3pPr marL="628650" indent="-180975" algn="l" defTabSz="1004011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3pPr>
      <a:lvl4pPr marL="895350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4pPr>
      <a:lvl5pPr marL="1162050" indent="-266700" algn="l" defTabSz="1004011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5pPr>
      <a:lvl6pPr marL="2761031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036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042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7048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006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011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017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022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8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034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4039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045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718826"/>
            <a:ext cx="8582271" cy="53587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A4857E62-4824-477E-9880-4C6D8B4EF632}" type="datetime1">
              <a:rPr lang="nb-NO" smtClean="0"/>
              <a:t>12.09.2025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96052" y="7034400"/>
            <a:ext cx="687711" cy="4025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rgbClr val="D0D1D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00" y="442800"/>
            <a:ext cx="403200" cy="804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" y="6883200"/>
            <a:ext cx="3276607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59" r:id="rId11"/>
    <p:sldLayoutId id="2147483674" r:id="rId12"/>
    <p:sldLayoutId id="2147483675" r:id="rId13"/>
  </p:sldLayoutIdLst>
  <p:hf hdr="0" ftr="0" dt="0"/>
  <p:txStyles>
    <p:titleStyle>
      <a:lvl1pPr algn="l" defTabSz="1004011" rtl="0" eaLnBrk="1" latinLnBrk="0" hangingPunct="1">
        <a:spcBef>
          <a:spcPct val="0"/>
        </a:spcBef>
        <a:buNone/>
        <a:defRPr sz="3000" b="0" kern="1200" cap="none" baseline="0">
          <a:solidFill>
            <a:srgbClr val="003A54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1004011" rtl="0" eaLnBrk="1" latinLnBrk="0" hangingPunct="1">
        <a:lnSpc>
          <a:spcPct val="125000"/>
        </a:lnSpc>
        <a:spcBef>
          <a:spcPts val="0"/>
        </a:spcBef>
        <a:spcAft>
          <a:spcPts val="200"/>
        </a:spcAft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47675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2pPr>
      <a:lvl3pPr marL="628650" indent="-180975" algn="l" defTabSz="1004011" rtl="0" eaLnBrk="1" latinLnBrk="0" hangingPunct="1">
        <a:spcBef>
          <a:spcPts val="0"/>
        </a:spcBef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3pPr>
      <a:lvl4pPr marL="895350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4pPr>
      <a:lvl5pPr marL="1162050" indent="-266700" algn="l" defTabSz="1004011" rtl="0" eaLnBrk="1" latinLnBrk="0" hangingPunct="1">
        <a:spcBef>
          <a:spcPts val="0"/>
        </a:spcBef>
        <a:buFont typeface="Arial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5pPr>
      <a:lvl6pPr marL="2761031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036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042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7048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006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011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017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022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8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034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4039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045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xams@nhh.n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cheat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timetabl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nhh.no/skjema/NHH0090/Klage_p_sensu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hyperlink" Target="mailto:eksamen@nhh.no" TargetMode="External"/><Relationship Id="rId4" Type="http://schemas.openxmlformats.org/officeDocument/2006/relationships/hyperlink" Target="https://www.nhh.no/contentassets/691777045421481e8c8a400aa3ee7767/form-for-appeal-against-examination-result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urope.wiseflow.n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ender.sikt.no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customXml" Target="../ink/ink7.xml"/><Relationship Id="rId18" Type="http://schemas.openxmlformats.org/officeDocument/2006/relationships/image" Target="../media/image74.png"/><Relationship Id="rId26" Type="http://schemas.openxmlformats.org/officeDocument/2006/relationships/customXml" Target="../ink/ink17.xml"/><Relationship Id="rId3" Type="http://schemas.openxmlformats.org/officeDocument/2006/relationships/customXml" Target="../ink/ink1.xml"/><Relationship Id="rId21" Type="http://schemas.openxmlformats.org/officeDocument/2006/relationships/customXml" Target="../ink/ink13.xml"/><Relationship Id="rId7" Type="http://schemas.openxmlformats.org/officeDocument/2006/relationships/customXml" Target="../ink/ink3.xml"/><Relationship Id="rId12" Type="http://schemas.openxmlformats.org/officeDocument/2006/relationships/image" Target="../media/image72.png"/><Relationship Id="rId17" Type="http://schemas.openxmlformats.org/officeDocument/2006/relationships/customXml" Target="../ink/ink10.xml"/><Relationship Id="rId25" Type="http://schemas.openxmlformats.org/officeDocument/2006/relationships/customXml" Target="../ink/ink16.xml"/><Relationship Id="rId2" Type="http://schemas.openxmlformats.org/officeDocument/2006/relationships/notesSlide" Target="../notesSlides/notesSlide38.xml"/><Relationship Id="rId16" Type="http://schemas.openxmlformats.org/officeDocument/2006/relationships/customXml" Target="../ink/ink9.xml"/><Relationship Id="rId20" Type="http://schemas.openxmlformats.org/officeDocument/2006/relationships/customXml" Target="../ink/ink12.xml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11" Type="http://schemas.openxmlformats.org/officeDocument/2006/relationships/customXml" Target="../ink/ink6.xml"/><Relationship Id="rId24" Type="http://schemas.openxmlformats.org/officeDocument/2006/relationships/customXml" Target="../ink/ink15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10" Type="http://schemas.openxmlformats.org/officeDocument/2006/relationships/customXml" Target="../ink/ink5.xml"/><Relationship Id="rId19" Type="http://schemas.openxmlformats.org/officeDocument/2006/relationships/customXml" Target="../ink/ink11.xml"/><Relationship Id="rId4" Type="http://schemas.openxmlformats.org/officeDocument/2006/relationships/image" Target="../media/image690.png"/><Relationship Id="rId9" Type="http://schemas.openxmlformats.org/officeDocument/2006/relationships/customXml" Target="../ink/ink4.xml"/><Relationship Id="rId14" Type="http://schemas.openxmlformats.org/officeDocument/2006/relationships/image" Target="../media/image730.png"/><Relationship Id="rId22" Type="http://schemas.openxmlformats.org/officeDocument/2006/relationships/image" Target="../media/image75.png"/><Relationship Id="rId27" Type="http://schemas.openxmlformats.org/officeDocument/2006/relationships/customXml" Target="../ink/ink18.xml"/><Relationship Id="rId30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customXml" Target="../ink/ink27.xml"/><Relationship Id="rId18" Type="http://schemas.openxmlformats.org/officeDocument/2006/relationships/image" Target="../media/image74.png"/><Relationship Id="rId26" Type="http://schemas.openxmlformats.org/officeDocument/2006/relationships/customXml" Target="../ink/ink37.xml"/><Relationship Id="rId3" Type="http://schemas.openxmlformats.org/officeDocument/2006/relationships/customXml" Target="../ink/ink21.xml"/><Relationship Id="rId21" Type="http://schemas.openxmlformats.org/officeDocument/2006/relationships/customXml" Target="../ink/ink33.xml"/><Relationship Id="rId7" Type="http://schemas.openxmlformats.org/officeDocument/2006/relationships/customXml" Target="../ink/ink23.xml"/><Relationship Id="rId12" Type="http://schemas.openxmlformats.org/officeDocument/2006/relationships/image" Target="../media/image72.png"/><Relationship Id="rId17" Type="http://schemas.openxmlformats.org/officeDocument/2006/relationships/customXml" Target="../ink/ink30.xml"/><Relationship Id="rId25" Type="http://schemas.openxmlformats.org/officeDocument/2006/relationships/customXml" Target="../ink/ink36.xml"/><Relationship Id="rId2" Type="http://schemas.openxmlformats.org/officeDocument/2006/relationships/notesSlide" Target="../notesSlides/notesSlide39.xml"/><Relationship Id="rId16" Type="http://schemas.openxmlformats.org/officeDocument/2006/relationships/customXml" Target="../ink/ink29.xml"/><Relationship Id="rId20" Type="http://schemas.openxmlformats.org/officeDocument/2006/relationships/customXml" Target="../ink/ink32.xml"/><Relationship Id="rId29" Type="http://schemas.openxmlformats.org/officeDocument/2006/relationships/customXml" Target="../ink/ink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11" Type="http://schemas.openxmlformats.org/officeDocument/2006/relationships/customXml" Target="../ink/ink26.xml"/><Relationship Id="rId24" Type="http://schemas.openxmlformats.org/officeDocument/2006/relationships/customXml" Target="../ink/ink35.xml"/><Relationship Id="rId5" Type="http://schemas.openxmlformats.org/officeDocument/2006/relationships/customXml" Target="../ink/ink22.xml"/><Relationship Id="rId15" Type="http://schemas.openxmlformats.org/officeDocument/2006/relationships/customXml" Target="../ink/ink28.xml"/><Relationship Id="rId23" Type="http://schemas.openxmlformats.org/officeDocument/2006/relationships/customXml" Target="../ink/ink34.xml"/><Relationship Id="rId28" Type="http://schemas.openxmlformats.org/officeDocument/2006/relationships/customXml" Target="../ink/ink39.xml"/><Relationship Id="rId10" Type="http://schemas.openxmlformats.org/officeDocument/2006/relationships/customXml" Target="../ink/ink25.xml"/><Relationship Id="rId19" Type="http://schemas.openxmlformats.org/officeDocument/2006/relationships/customXml" Target="../ink/ink31.xml"/><Relationship Id="rId4" Type="http://schemas.openxmlformats.org/officeDocument/2006/relationships/image" Target="../media/image690.png"/><Relationship Id="rId9" Type="http://schemas.openxmlformats.org/officeDocument/2006/relationships/customXml" Target="../ink/ink24.xml"/><Relationship Id="rId14" Type="http://schemas.openxmlformats.org/officeDocument/2006/relationships/image" Target="../media/image730.png"/><Relationship Id="rId22" Type="http://schemas.openxmlformats.org/officeDocument/2006/relationships/image" Target="../media/image75.png"/><Relationship Id="rId27" Type="http://schemas.openxmlformats.org/officeDocument/2006/relationships/customXml" Target="../ink/ink38.xml"/><Relationship Id="rId30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electronic-school-exam/electronic-exams-with-the-lockdown-browser/" TargetMode="External"/><Relationship Id="rId2" Type="http://schemas.openxmlformats.org/officeDocument/2006/relationships/hyperlink" Target="https://www.nhh.no/en/for-students/examinations/electronic-school-exam/electronic-exams-with-the-device-monitor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nhh.no/en/for-students/examinations/electronic-school-exam/electronic-exams-with-the-lockdown-browser/" TargetMode="Externa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home-exams-and-assignments/" TargetMode="External"/><Relationship Id="rId2" Type="http://schemas.openxmlformats.org/officeDocument/2006/relationships/hyperlink" Target="https://www.nhh.no/en/for-students/examinations/electronic-school-exa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iseflow.zendesk.com/hc/article_attachments/360042039693/FormulaEditor.pn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WO4KBI_LYhE" TargetMode="External"/><Relationship Id="rId5" Type="http://schemas.openxmlformats.org/officeDocument/2006/relationships/hyperlink" Target="https://youtu.be/V1pvXsWtLac" TargetMode="External"/><Relationship Id="rId4" Type="http://schemas.openxmlformats.org/officeDocument/2006/relationships/hyperlink" Target="https://www.nhh.no/en/for-students/regulations/regulations-for-full-time-study-programmes-at-the-norwegian-school-of-economics-nhh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sitting on a bench outside a building&#10;&#10;Description automatically generated">
            <a:extLst>
              <a:ext uri="{FF2B5EF4-FFF2-40B4-BE49-F238E27FC236}">
                <a16:creationId xmlns:a16="http://schemas.microsoft.com/office/drawing/2014/main" id="{84071932-6372-7709-3CB3-545CDE416F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17858"/>
          <a:stretch>
            <a:fillRect/>
          </a:stretch>
        </p:blipFill>
        <p:spPr>
          <a:xfrm>
            <a:off x="817794" y="2509200"/>
            <a:ext cx="4186800" cy="4244400"/>
          </a:xfr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220618" y="2802625"/>
            <a:ext cx="3919066" cy="36575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nb-NO" altLang="nb-NO" sz="1600"/>
            </a:br>
            <a:br>
              <a:rPr lang="nb-NO" altLang="nb-NO" sz="1600"/>
            </a:br>
            <a:r>
              <a:rPr lang="nb-NO" altLang="nb-NO" sz="1600" err="1"/>
              <a:t>Exams</a:t>
            </a:r>
            <a:br>
              <a:rPr lang="nb-NO" altLang="nb-NO" sz="1600"/>
            </a:br>
            <a:r>
              <a:rPr lang="nb-NO" altLang="nb-NO" sz="1600"/>
              <a:t>Rules and </a:t>
            </a:r>
            <a:r>
              <a:rPr lang="nb-NO" altLang="nb-NO" sz="1600" err="1"/>
              <a:t>regulations</a:t>
            </a:r>
            <a:br>
              <a:rPr lang="nb-NO" altLang="nb-NO" sz="1600"/>
            </a:br>
            <a:r>
              <a:rPr lang="nb-NO" altLang="nb-NO" sz="1600" err="1"/>
              <a:t>Practical</a:t>
            </a:r>
            <a:r>
              <a:rPr lang="nb-NO" altLang="nb-NO" sz="1600"/>
              <a:t> </a:t>
            </a:r>
            <a:r>
              <a:rPr lang="nb-NO" altLang="nb-NO" sz="1600" err="1"/>
              <a:t>details</a:t>
            </a:r>
            <a:br>
              <a:rPr lang="nb-NO" altLang="nb-NO" sz="1600">
                <a:cs typeface="Arial"/>
              </a:rPr>
            </a:br>
            <a:r>
              <a:rPr lang="nb-NO" altLang="nb-NO" sz="1600">
                <a:cs typeface="Arial"/>
              </a:rPr>
              <a:t>Electronic </a:t>
            </a:r>
            <a:r>
              <a:rPr lang="nb-NO" altLang="nb-NO" sz="1600" err="1">
                <a:cs typeface="Arial"/>
              </a:rPr>
              <a:t>exam</a:t>
            </a:r>
            <a:r>
              <a:rPr lang="nb-NO" altLang="nb-NO" sz="1600">
                <a:cs typeface="Arial"/>
              </a:rPr>
              <a:t> in </a:t>
            </a:r>
            <a:r>
              <a:rPr lang="nb-NO" altLang="nb-NO" sz="1600" err="1">
                <a:cs typeface="Arial"/>
              </a:rPr>
              <a:t>WISEflow</a:t>
            </a:r>
            <a:br>
              <a:rPr lang="nb-NO" altLang="nb-NO" sz="1600"/>
            </a:br>
            <a:r>
              <a:rPr lang="nb-NO" altLang="nb-NO" sz="1600"/>
              <a:t>Tips and </a:t>
            </a:r>
            <a:r>
              <a:rPr lang="nb-NO" altLang="nb-NO" sz="1600" err="1"/>
              <a:t>advice</a:t>
            </a:r>
            <a:r>
              <a:rPr lang="nb-NO" altLang="nb-NO" sz="1600"/>
              <a:t> </a:t>
            </a:r>
            <a:br>
              <a:rPr lang="nb-NO" altLang="nb-NO" sz="1600"/>
            </a:br>
            <a:br>
              <a:rPr lang="nb-NO" altLang="nb-NO" sz="1600"/>
            </a:br>
            <a:r>
              <a:rPr lang="nb-NO" altLang="nb-NO" sz="1600">
                <a:cs typeface="Arial"/>
              </a:rPr>
              <a:t>Astrid Olivia Sagstad Flaten</a:t>
            </a:r>
            <a:br>
              <a:rPr lang="nb-NO" altLang="nb-NO" sz="1600"/>
            </a:br>
            <a:r>
              <a:rPr lang="nb-NO" altLang="nb-NO" sz="1600" i="1"/>
              <a:t>Section for </a:t>
            </a:r>
            <a:r>
              <a:rPr lang="nb-NO" altLang="nb-NO" sz="1600" i="1" err="1"/>
              <a:t>exams</a:t>
            </a:r>
            <a:br>
              <a:rPr lang="nb-NO" altLang="nb-NO" sz="1600" i="1">
                <a:cs typeface="Arial"/>
              </a:rPr>
            </a:br>
            <a:br>
              <a:rPr lang="nb-NO" altLang="nb-NO" sz="1600" i="1">
                <a:cs typeface="Arial"/>
              </a:rPr>
            </a:br>
            <a:r>
              <a:rPr lang="nb-NO" altLang="nb-NO" sz="1600" i="1">
                <a:cs typeface="Arial"/>
              </a:rPr>
              <a:t>Tatiana </a:t>
            </a:r>
            <a:r>
              <a:rPr lang="nb-NO" altLang="nb-NO" sz="1600" i="1" err="1">
                <a:cs typeface="Arial"/>
              </a:rPr>
              <a:t>Pozolotina</a:t>
            </a:r>
            <a:br>
              <a:rPr lang="nb-NO" altLang="nb-NO" sz="1600">
                <a:cs typeface="Arial"/>
              </a:rPr>
            </a:br>
            <a:r>
              <a:rPr lang="nb-NO" sz="1600" i="1" err="1">
                <a:cs typeface="Arial"/>
              </a:rPr>
              <a:t>Section</a:t>
            </a:r>
            <a:r>
              <a:rPr lang="nb-NO" sz="1600" i="1">
                <a:cs typeface="Arial"/>
              </a:rPr>
              <a:t> for </a:t>
            </a:r>
            <a:r>
              <a:rPr lang="nb-NO" sz="1600" i="1" err="1">
                <a:cs typeface="Arial"/>
              </a:rPr>
              <a:t>exams</a:t>
            </a:r>
            <a:br>
              <a:rPr lang="nb-NO" altLang="nb-NO" sz="1400"/>
            </a:br>
            <a:br>
              <a:rPr lang="nb-NO" altLang="nb-NO" sz="1600"/>
            </a:br>
            <a:br>
              <a:rPr lang="nb-NO" altLang="nb-NO" sz="1600"/>
            </a:br>
            <a:br>
              <a:rPr lang="nb-NO" altLang="nb-NO" sz="1600"/>
            </a:br>
            <a:br>
              <a:rPr lang="nb-NO" altLang="nb-NO" sz="1600"/>
            </a:br>
            <a:endParaRPr lang="nb-NO" sz="1600"/>
          </a:p>
        </p:txBody>
      </p:sp>
      <p:sp>
        <p:nvSpPr>
          <p:cNvPr id="2" name="Rectangle 1"/>
          <p:cNvSpPr/>
          <p:nvPr/>
        </p:nvSpPr>
        <p:spPr>
          <a:xfrm>
            <a:off x="1980258" y="660673"/>
            <a:ext cx="6768752" cy="20005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Welcome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information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meeting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about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exams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!</a:t>
            </a:r>
            <a:b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</a:br>
            <a:b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</a:br>
            <a:endParaRPr lang="nb-NO" sz="3100">
              <a:solidFill>
                <a:srgbClr val="003A5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2486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Examination</a:t>
            </a:r>
            <a:r>
              <a:rPr lang="nb-NO" altLang="nb-NO"/>
              <a:t> </a:t>
            </a:r>
            <a:r>
              <a:rPr lang="nb-NO" altLang="nb-NO" err="1"/>
              <a:t>attempts</a:t>
            </a:r>
            <a:r>
              <a:rPr lang="nb-NO" altLang="nb-NO"/>
              <a:t>	</a:t>
            </a:r>
          </a:p>
        </p:txBody>
      </p:sp>
      <p:sp>
        <p:nvSpPr>
          <p:cNvPr id="17416" name="Slide Number Placeholder 2">
            <a:extLst>
              <a:ext uri="{FF2B5EF4-FFF2-40B4-BE49-F238E27FC236}">
                <a16:creationId xmlns:a16="http://schemas.microsoft.com/office/drawing/2014/main" id="{981C6CD1-BB40-4574-2A48-2335B8F5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nb-NO" altLang="nb-NO" sz="2200" noProof="1"/>
              <a:t>Two examination attempts per course</a:t>
            </a:r>
          </a:p>
          <a:p>
            <a:pPr marL="197485" indent="-197485">
              <a:lnSpc>
                <a:spcPct val="115000"/>
              </a:lnSpc>
            </a:pPr>
            <a:r>
              <a:rPr lang="nb-NO" altLang="nb-NO" sz="2200" noProof="1"/>
              <a:t>If you want to leave the examination room during a school exam without submitting your paper you have to sign a withdrawal form before you leave your desk </a:t>
            </a:r>
          </a:p>
          <a:p>
            <a:pPr marL="197485" indent="-197485">
              <a:lnSpc>
                <a:spcPct val="115000"/>
              </a:lnSpc>
            </a:pPr>
            <a:r>
              <a:rPr lang="nb-NO" sz="2200" noProof="1"/>
              <a:t>This will count as an examination attempt unless you provide a medical certificate. </a:t>
            </a:r>
            <a:endParaRPr lang="nb-NO" altLang="nb-NO" sz="2200" noProof="1"/>
          </a:p>
          <a:p>
            <a:pPr marL="197485" indent="-197485">
              <a:lnSpc>
                <a:spcPct val="115000"/>
              </a:lnSpc>
            </a:pPr>
            <a:endParaRPr lang="nb-NO" altLang="nb-NO" sz="2200" noProof="1"/>
          </a:p>
        </p:txBody>
      </p:sp>
      <p:pic>
        <p:nvPicPr>
          <p:cNvPr id="4" name="Picture 3" descr="A cartoon of a child sitting at a desk in a classroom&#10;&#10;Description automatically generated">
            <a:extLst>
              <a:ext uri="{FF2B5EF4-FFF2-40B4-BE49-F238E27FC236}">
                <a16:creationId xmlns:a16="http://schemas.microsoft.com/office/drawing/2014/main" id="{A355A346-4002-DB31-C0B7-498749384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33" r="11394"/>
          <a:stretch/>
        </p:blipFill>
        <p:spPr>
          <a:xfrm>
            <a:off x="5193363" y="1338479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8083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Illness</a:t>
            </a:r>
            <a:r>
              <a:rPr lang="nb-NO" altLang="nb-NO"/>
              <a:t> </a:t>
            </a:r>
            <a:r>
              <a:rPr lang="nb-NO" altLang="nb-NO" u="sng" err="1"/>
              <a:t>before</a:t>
            </a:r>
            <a:r>
              <a:rPr lang="nb-NO" altLang="nb-NO" u="sng"/>
              <a:t> </a:t>
            </a:r>
            <a:r>
              <a:rPr lang="nb-NO" altLang="nb-NO" err="1"/>
              <a:t>the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  <p:sp>
        <p:nvSpPr>
          <p:cNvPr id="25608" name="Slide Number Placeholder 2">
            <a:extLst>
              <a:ext uri="{FF2B5EF4-FFF2-40B4-BE49-F238E27FC236}">
                <a16:creationId xmlns:a16="http://schemas.microsoft.com/office/drawing/2014/main" id="{D01145D9-DB4C-8308-5023-67148BFC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/>
              <a:t>Doctor's notice must be submitted </a:t>
            </a:r>
            <a:r>
              <a:rPr lang="en-US" sz="2000" b="1"/>
              <a:t>the first business day after the exam </a:t>
            </a:r>
            <a:r>
              <a:rPr lang="en-US" sz="2000"/>
              <a:t>at the latest.</a:t>
            </a:r>
            <a:endParaRPr lang="en-US" sz="2000" b="1"/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Send it to </a:t>
            </a:r>
            <a:r>
              <a:rPr lang="en-US" sz="2000">
                <a:hlinkClick r:id="rId3"/>
              </a:rPr>
              <a:t>exams@nhh.no</a:t>
            </a:r>
            <a:r>
              <a:rPr lang="en-US" sz="2000"/>
              <a:t> (if you don't have a Bank-ID)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197485" indent="-197485">
              <a:lnSpc>
                <a:spcPct val="115000"/>
              </a:lnSpc>
            </a:pPr>
            <a:r>
              <a:rPr lang="en-US" sz="2000"/>
              <a:t>The medical certificate must be dated before or on the exam date, and be signed and stamped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197485" indent="-197485">
              <a:lnSpc>
                <a:spcPct val="115000"/>
              </a:lnSpc>
            </a:pPr>
            <a:r>
              <a:rPr lang="en-US" sz="2000"/>
              <a:t>With valid documentation you will not use an exam attempt</a:t>
            </a:r>
            <a:endParaRPr lang="nb-NO" altLang="nb-NO" sz="2000"/>
          </a:p>
        </p:txBody>
      </p:sp>
      <p:pic>
        <p:nvPicPr>
          <p:cNvPr id="8" name="Picture 7" descr="A cartoon of a child blowing her nose&#10;&#10;Description automatically generated">
            <a:extLst>
              <a:ext uri="{FF2B5EF4-FFF2-40B4-BE49-F238E27FC236}">
                <a16:creationId xmlns:a16="http://schemas.microsoft.com/office/drawing/2014/main" id="{84D5568C-8967-854B-7079-705DC5B3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00" y="2305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4439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738373" y="480063"/>
            <a:ext cx="7732885" cy="917054"/>
          </a:xfrm>
        </p:spPr>
        <p:txBody>
          <a:bodyPr lIns="78439" tIns="31375" rIns="78439" bIns="31375" anchor="b">
            <a:normAutofit/>
          </a:bodyPr>
          <a:lstStyle/>
          <a:p>
            <a:pPr eaLnBrk="1" hangingPunct="1"/>
            <a:r>
              <a:rPr lang="en-GB" altLang="nb-NO"/>
              <a:t>Illness</a:t>
            </a:r>
            <a:r>
              <a:rPr lang="nb-NO" altLang="nb-NO"/>
              <a:t> </a:t>
            </a:r>
            <a:r>
              <a:rPr lang="nb-NO" altLang="nb-NO" u="sng"/>
              <a:t>during </a:t>
            </a:r>
            <a:r>
              <a:rPr lang="nb-NO" altLang="nb-NO" err="1"/>
              <a:t>the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  <p:sp>
        <p:nvSpPr>
          <p:cNvPr id="26632" name="Slide Number Placeholder 2">
            <a:extLst>
              <a:ext uri="{FF2B5EF4-FFF2-40B4-BE49-F238E27FC236}">
                <a16:creationId xmlns:a16="http://schemas.microsoft.com/office/drawing/2014/main" id="{809939A2-54C8-C212-9393-370DBD1B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26627" name="Rectangle 2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90000"/>
              </a:lnSpc>
            </a:pPr>
            <a:r>
              <a:rPr lang="en-US" sz="2200"/>
              <a:t>Contact the invigilator to withdraw from the examination. </a:t>
            </a:r>
            <a:endParaRPr lang="nb-NO" sz="220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003A54"/>
                </a:solidFill>
                <a:latin typeface="+mj-lt"/>
              </a:rPr>
              <a:t>NB! The withdrawal form must be filled in.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/>
          </a:p>
          <a:p>
            <a:pPr marL="197485" indent="-197485">
              <a:lnSpc>
                <a:spcPct val="90000"/>
              </a:lnSpc>
            </a:pPr>
            <a:r>
              <a:rPr lang="en-US" sz="2200"/>
              <a:t>You must then immediately see a doctor. </a:t>
            </a:r>
          </a:p>
          <a:p>
            <a:pPr marL="197485" indent="-197485">
              <a:lnSpc>
                <a:spcPct val="90000"/>
              </a:lnSpc>
            </a:pPr>
            <a:r>
              <a:rPr lang="nb-NO" altLang="nb-NO" sz="2200" noProof="1"/>
              <a:t>If you get sick during home exam, do not submit your paper/ blank paper in WISEflow, everything submitted in WISEflow will be send for assessment regardless of the doctor’s notice.</a:t>
            </a:r>
          </a:p>
          <a:p>
            <a:pPr marL="197485" indent="-197485">
              <a:lnSpc>
                <a:spcPct val="90000"/>
              </a:lnSpc>
            </a:pPr>
            <a:endParaRPr lang="nb-NO" altLang="nb-NO" sz="2200"/>
          </a:p>
        </p:txBody>
      </p:sp>
      <p:pic>
        <p:nvPicPr>
          <p:cNvPr id="4" name="Picture 3" descr="A cartoon of a child sitting at a desk with papers flying in the air&#10;&#10;Description automatically generated">
            <a:extLst>
              <a:ext uri="{FF2B5EF4-FFF2-40B4-BE49-F238E27FC236}">
                <a16:creationId xmlns:a16="http://schemas.microsoft.com/office/drawing/2014/main" id="{41A350F7-09C9-CA74-28F1-9EB83FF8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0" y="2305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244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7D80-1A87-39E5-4F39-7AE90371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6A02804-B4DA-9373-F65C-611A7D73A443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Failed a course, or part of a course? 	</a:t>
            </a:r>
          </a:p>
        </p:txBody>
      </p:sp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F68D78C8-6B1B-4E75-E62D-4F0CFA34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745D3-05A3-5D57-0B2D-4AD48925E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4559" y="1516063"/>
            <a:ext cx="4731385" cy="47313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6F574-FFE9-49B2-9EC5-15F898D82B6C}"/>
              </a:ext>
            </a:extLst>
          </p:cNvPr>
          <p:cNvSpPr txBox="1"/>
          <p:nvPr/>
        </p:nvSpPr>
        <p:spPr>
          <a:xfrm>
            <a:off x="670559" y="1656080"/>
            <a:ext cx="4063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All parts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course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have to be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passed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, to pass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course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as a total and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credits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for it. </a:t>
            </a:r>
          </a:p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There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possibility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to hand in alternative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/do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presentations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/etc.,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if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fail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endParaRPr lang="nb-NO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however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re-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endParaRPr lang="nn-NO" sz="220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685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52001B2F-3429-20AF-A637-2690D89E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792163" y="1271953"/>
            <a:ext cx="4284000" cy="5360400"/>
          </a:xfrm>
        </p:spPr>
        <p:txBody>
          <a:bodyPr anchor="t">
            <a:normAutofit lnSpcReduction="10000"/>
          </a:bodyPr>
          <a:lstStyle/>
          <a:p>
            <a:pPr marL="197485" indent="-197485" eaLnBrk="1" hangingPunct="1">
              <a:lnSpc>
                <a:spcPct val="80000"/>
              </a:lnSpc>
            </a:pPr>
            <a:endParaRPr lang="en-GB" altLang="nb-NO" sz="2000">
              <a:cs typeface="Arial"/>
            </a:endParaRPr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Exams are generally held only in the semester the course is taught. See course description for retakes.</a:t>
            </a:r>
            <a:endParaRPr lang="en-GB" altLang="nb-NO" sz="2200">
              <a:cs typeface="Arial"/>
            </a:endParaRPr>
          </a:p>
          <a:p>
            <a:pPr marL="197485" indent="-197485" eaLnBrk="1" hangingPunct="1">
              <a:lnSpc>
                <a:spcPct val="80000"/>
              </a:lnSpc>
            </a:pP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nb-NO" sz="2200"/>
              <a:t>Prerequisite: passed compulsory activity (course approval)</a:t>
            </a:r>
            <a:endParaRPr lang="en-GB" altLang="nb-NO" sz="2200">
              <a:cs typeface="Arial"/>
            </a:endParaRPr>
          </a:p>
          <a:p>
            <a:pPr marL="197485" indent="-197485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altLang="nb-NO" sz="220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altLang="nb-NO" sz="2200"/>
              <a:t>Compulsory activities (course approval): </a:t>
            </a:r>
            <a:endParaRPr lang="en-GB" altLang="nb-NO" sz="220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altLang="nb-NO" sz="2200"/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can only be passed in the semester the course is taught.</a:t>
            </a: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valid in the following semesters unless otherwise specified in the course description or until the requirements for passing are changed. </a:t>
            </a:r>
            <a:endParaRPr lang="en-US" altLang="nb-NO" sz="2200"/>
          </a:p>
        </p:txBody>
      </p:sp>
      <p:pic>
        <p:nvPicPr>
          <p:cNvPr id="3" name="Picture 2" descr="A child sitting at a desk writing on a paper&#10;&#10;Description automatically generated">
            <a:extLst>
              <a:ext uri="{FF2B5EF4-FFF2-40B4-BE49-F238E27FC236}">
                <a16:creationId xmlns:a16="http://schemas.microsoft.com/office/drawing/2014/main" id="{544C23BA-01B6-55BB-66C8-8F27108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17" y="1685431"/>
            <a:ext cx="4190400" cy="4190400"/>
          </a:xfrm>
          <a:prstGeom prst="rect">
            <a:avLst/>
          </a:prstGeom>
          <a:noFill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EBBBF82-C885-94DE-6F04-317664F283D0}"/>
              </a:ext>
            </a:extLst>
          </p:cNvPr>
          <p:cNvSpPr txBox="1">
            <a:spLocks noChangeArrowheads="1"/>
          </p:cNvSpPr>
          <p:nvPr/>
        </p:nvSpPr>
        <p:spPr>
          <a:xfrm>
            <a:off x="727615" y="480063"/>
            <a:ext cx="7732885" cy="917054"/>
          </a:xfrm>
          <a:prstGeom prst="rect">
            <a:avLst/>
          </a:prstGeom>
        </p:spPr>
        <p:txBody>
          <a:bodyPr vert="horz" lIns="78439" tIns="31375" rIns="78439" bIns="31375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/>
              <a:t>Re-</a:t>
            </a:r>
            <a:r>
              <a:rPr lang="nb-NO" altLang="nb-NO" err="1"/>
              <a:t>sit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571506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77A6-7944-4C38-B6E6-67C2E447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2A8B34E-05AF-1739-47CD-63E15A0FAC0B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Re-sit exam	</a:t>
            </a:r>
          </a:p>
        </p:txBody>
      </p:sp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95C6AA32-3FA0-78D9-950C-C826EF30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graphicFrame>
        <p:nvGraphicFramePr>
          <p:cNvPr id="16402" name="Rectangle 3">
            <a:extLst>
              <a:ext uri="{FF2B5EF4-FFF2-40B4-BE49-F238E27FC236}">
                <a16:creationId xmlns:a16="http://schemas.microsoft.com/office/drawing/2014/main" id="{9E99A134-426A-51AE-33B2-E752F39E4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91877"/>
              </p:ext>
            </p:extLst>
          </p:nvPr>
        </p:nvGraphicFramePr>
        <p:xfrm>
          <a:off x="709987" y="1554176"/>
          <a:ext cx="8582271" cy="535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98246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442" y="1456102"/>
            <a:ext cx="8582271" cy="5358774"/>
          </a:xfrm>
        </p:spPr>
        <p:txBody>
          <a:bodyPr>
            <a:normAutofit/>
          </a:bodyPr>
          <a:lstStyle/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Cheating is a violation of the regulations and the University and University Colleges Act. </a:t>
            </a:r>
            <a:endParaRPr lang="en-US" sz="2200">
              <a:cs typeface="Arial"/>
            </a:endParaRPr>
          </a:p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It may result in you being banned from NHH and all Norwegian universities and university colleges for up to two years, in addition to having your grade annulled.</a:t>
            </a:r>
            <a:endParaRPr lang="en-US" sz="2200">
              <a:cs typeface="Arial"/>
            </a:endParaRPr>
          </a:p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It is your responsibility as a student to familiarize yourself with the regulations regarding cheating. Ignorance of the regulations is no excuse.</a:t>
            </a:r>
            <a:endParaRPr lang="en-US" sz="2200">
              <a:cs typeface="Arial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  <a:hlinkClick r:id="rId3"/>
              </a:rPr>
              <a:t>More information about cheating</a:t>
            </a:r>
            <a:endParaRPr lang="en-US" sz="2200">
              <a:ea typeface="+mn-lt"/>
              <a:cs typeface="+mn-lt"/>
            </a:endParaRPr>
          </a:p>
          <a:p>
            <a:pPr marL="197485" indent="-197485"/>
            <a:endParaRPr lang="en-US" sz="220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A3AE499-55BA-E13D-9D5C-C13F98D62C02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Cheating	</a:t>
            </a:r>
          </a:p>
        </p:txBody>
      </p:sp>
    </p:spTree>
    <p:extLst>
      <p:ext uri="{BB962C8B-B14F-4D97-AF65-F5344CB8AC3E}">
        <p14:creationId xmlns:p14="http://schemas.microsoft.com/office/powerpoint/2010/main" val="175022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5190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Cheating</a:t>
            </a:r>
            <a:r>
              <a:rPr lang="nb-NO" altLang="nb-NO"/>
              <a:t> at </a:t>
            </a:r>
            <a:r>
              <a:rPr lang="nb-NO" altLang="nb-NO" err="1"/>
              <a:t>home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r>
              <a:rPr lang="nb-NO" altLang="nb-NO"/>
              <a:t>, </a:t>
            </a:r>
            <a:r>
              <a:rPr lang="nb-NO" altLang="nb-NO" err="1"/>
              <a:t>compulsory</a:t>
            </a:r>
            <a:r>
              <a:rPr lang="nb-NO" altLang="nb-NO"/>
              <a:t> </a:t>
            </a:r>
            <a:r>
              <a:rPr lang="nb-NO" altLang="nb-NO" err="1"/>
              <a:t>activities</a:t>
            </a:r>
            <a:r>
              <a:rPr lang="nb-NO" altLang="nb-NO"/>
              <a:t> and </a:t>
            </a:r>
            <a:r>
              <a:rPr lang="nb-NO" altLang="nb-NO" err="1"/>
              <a:t>other</a:t>
            </a:r>
            <a:r>
              <a:rPr lang="nb-NO" altLang="nb-NO"/>
              <a:t> </a:t>
            </a:r>
            <a:r>
              <a:rPr lang="nb-NO" altLang="nb-NO" err="1"/>
              <a:t>written</a:t>
            </a:r>
            <a:r>
              <a:rPr lang="nb-NO" altLang="nb-NO"/>
              <a:t> submissions</a:t>
            </a:r>
          </a:p>
        </p:txBody>
      </p:sp>
      <p:sp>
        <p:nvSpPr>
          <p:cNvPr id="19464" name="Slide Number Placeholder 2">
            <a:extLst>
              <a:ext uri="{FF2B5EF4-FFF2-40B4-BE49-F238E27FC236}">
                <a16:creationId xmlns:a16="http://schemas.microsoft.com/office/drawing/2014/main" id="{66CEA0B3-0631-9BB6-49D4-4E61A4B3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99198" y="1720800"/>
            <a:ext cx="5266322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00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following will be treated as an attempt to cheat: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000" i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citing without referencing, including </a:t>
            </a:r>
            <a:r>
              <a:rPr lang="en-US" altLang="nb-NO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your own previously submitted work</a:t>
            </a:r>
            <a:endParaRPr lang="en-US" altLang="nb-NO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Cooperating with other participants/groups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Putting your name on a group paper if you did not contribute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b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submitted papers are checked for plagiarism in Canvas and WISEflow.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Make sure you reference your paper properly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Ask the Library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PhD on Track – a useful  resource for master students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referencing: sokogskriv.no/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b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altLang="nb-NO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Picture 2" descr="A child sitting at a desk with a pile of papers&#10;&#10;Description automatically generated">
            <a:extLst>
              <a:ext uri="{FF2B5EF4-FFF2-40B4-BE49-F238E27FC236}">
                <a16:creationId xmlns:a16="http://schemas.microsoft.com/office/drawing/2014/main" id="{93287016-B2A6-E966-D279-63D20709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" r="21538"/>
          <a:stretch/>
        </p:blipFill>
        <p:spPr>
          <a:xfrm>
            <a:off x="6191283" y="2655520"/>
            <a:ext cx="3192480" cy="4083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56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5190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Cheating</a:t>
            </a:r>
            <a:r>
              <a:rPr lang="nb-NO" altLang="nb-NO"/>
              <a:t> at </a:t>
            </a:r>
            <a:r>
              <a:rPr lang="nb-NO" altLang="nb-NO" err="1"/>
              <a:t>school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endParaRPr lang="nb-NO" altLang="nb-NO"/>
          </a:p>
        </p:txBody>
      </p:sp>
      <p:sp>
        <p:nvSpPr>
          <p:cNvPr id="18442" name="Slide Number Placeholder 2">
            <a:extLst>
              <a:ext uri="{FF2B5EF4-FFF2-40B4-BE49-F238E27FC236}">
                <a16:creationId xmlns:a16="http://schemas.microsoft.com/office/drawing/2014/main" id="{32107A00-1263-B887-155D-DD27628C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99198" y="1720800"/>
            <a:ext cx="4727841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 fontScale="92500" lnSpcReduction="10000"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Illegal support materials: </a:t>
            </a:r>
            <a:b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Syllabus or other academic literature if not specified by course responsible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Calculator types that are not allowed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«Cheat notes»: notes in the books that are not allowed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«Cheat sheets»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Cell phones, watches or other support materials not specified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 exams with Device monitoring: opening files, programs and accessing internet sites other than the ones allowed by the course responsible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Turing off the Device monitor during the exam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communication with other participants during the exam will be regarded as an attempt to cheat</a:t>
            </a:r>
            <a:r>
              <a:rPr lang="en-US" altLang="nb-NO" sz="180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3" name="Picture 2" descr="A cartoon of a child reading a cheat sheet&#10;&#10;Description automatically generated">
            <a:extLst>
              <a:ext uri="{FF2B5EF4-FFF2-40B4-BE49-F238E27FC236}">
                <a16:creationId xmlns:a16="http://schemas.microsoft.com/office/drawing/2014/main" id="{828DD8D5-A714-7C9C-57FC-4AC7433F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63" r="10163"/>
          <a:stretch/>
        </p:blipFill>
        <p:spPr>
          <a:xfrm>
            <a:off x="5679440" y="1720800"/>
            <a:ext cx="3730960" cy="4772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70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6206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Permitted</a:t>
            </a:r>
            <a:r>
              <a:rPr lang="nb-NO" altLang="nb-NO"/>
              <a:t> support materials for </a:t>
            </a:r>
            <a:r>
              <a:rPr lang="nb-NO" altLang="nb-NO" err="1"/>
              <a:t>school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endParaRPr lang="nb-NO" altLang="nb-NO"/>
          </a:p>
        </p:txBody>
      </p:sp>
      <p:sp>
        <p:nvSpPr>
          <p:cNvPr id="2" name="Rectangle 1"/>
          <p:cNvSpPr/>
          <p:nvPr/>
        </p:nvSpPr>
        <p:spPr>
          <a:xfrm>
            <a:off x="5168960" y="1720800"/>
            <a:ext cx="4237200" cy="777375"/>
          </a:xfrm>
          <a:prstGeom prst="rect">
            <a:avLst/>
          </a:prstGeom>
          <a:solidFill>
            <a:srgbClr val="EE63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125000"/>
              </a:lnSpc>
              <a:spcAft>
                <a:spcPts val="200"/>
              </a:spcAft>
            </a:pPr>
            <a:r>
              <a:rPr lang="en-US"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NB! Watches are not allowed</a:t>
            </a:r>
            <a:b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22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754" name="Slide Number Placeholder 4">
            <a:extLst>
              <a:ext uri="{FF2B5EF4-FFF2-40B4-BE49-F238E27FC236}">
                <a16:creationId xmlns:a16="http://schemas.microsoft.com/office/drawing/2014/main" id="{507DAE93-6532-B19D-5E58-CD5DD6B4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00101" y="1635760"/>
            <a:ext cx="4237200" cy="5364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 lnSpcReduction="10000"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 can only have food, drinks, ID and permitted support materials on your desk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information about permitted support materials is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a) Provided by the lecturer on  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Canvas/course description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b) Stated on the front page of  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the examination question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paper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Copies and loose sheets are not permitted unless otherwise stated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Permitted support materials cannot be borrowed from other participants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Remember to turn off your cell phone</a:t>
            </a:r>
          </a:p>
        </p:txBody>
      </p:sp>
      <p:pic>
        <p:nvPicPr>
          <p:cNvPr id="7" name="Picture 6" descr="A cartoon of a person looking at a child in a classroom&#10;&#10;Description automatically generated">
            <a:extLst>
              <a:ext uri="{FF2B5EF4-FFF2-40B4-BE49-F238E27FC236}">
                <a16:creationId xmlns:a16="http://schemas.microsoft.com/office/drawing/2014/main" id="{C2C1CC8C-B017-500D-7501-5815B16A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00" y="2588072"/>
            <a:ext cx="4300527" cy="43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FA4EE-C2E3-4444-3BB4-61329355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DF418-8492-9932-239E-16F617F3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747"/>
            <a:ext cx="10009188" cy="56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7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Calculator</a:t>
            </a:r>
            <a:endParaRPr lang="nb-NO" altLang="nb-NO"/>
          </a:p>
        </p:txBody>
      </p:sp>
      <p:sp>
        <p:nvSpPr>
          <p:cNvPr id="32776" name="Slide Number Placeholder 2">
            <a:extLst>
              <a:ext uri="{FF2B5EF4-FFF2-40B4-BE49-F238E27FC236}">
                <a16:creationId xmlns:a16="http://schemas.microsoft.com/office/drawing/2014/main" id="{39AA4DB9-F1E5-F014-9909-34535D0A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99199" y="1720800"/>
            <a:ext cx="4284000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If a calculator is permitted, any calculator, with the exception of calculators with wireless communication options may be used.</a:t>
            </a:r>
          </a:p>
          <a:p>
            <a:pPr defTabSz="1004011" eaLnBrk="1" hangingPunct="1">
              <a:spcAft>
                <a:spcPts val="200"/>
              </a:spcAft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You must be able to show that the memory is empty before the exam start</a:t>
            </a:r>
          </a:p>
          <a:p>
            <a:pPr marL="0" lvl="1" defTabSz="1004011" eaLnBrk="1" hangingPunct="1">
              <a:spcAft>
                <a:spcPts val="200"/>
              </a:spcAft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User manuals are not permitted</a:t>
            </a:r>
          </a:p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endParaRPr lang="en-US" altLang="nb-NO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child sitting at a desk with a calculator and pen&#10;&#10;Description automatically generated">
            <a:extLst>
              <a:ext uri="{FF2B5EF4-FFF2-40B4-BE49-F238E27FC236}">
                <a16:creationId xmlns:a16="http://schemas.microsoft.com/office/drawing/2014/main" id="{965C3644-B15A-2BA3-5C7B-D5BEA68EB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13" r="8913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843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7FB1-F50E-4C41-946E-1F921312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27B9B-7218-44FF-9D28-B83C5AE2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B159-6807-438D-BABF-710A88430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en-US" sz="2400"/>
              <a:t>One bilingual dictionary may be used, unless the course description states otherwise.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Electronic devices are not permitted.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Economic or legal dictionaries are not permitted.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For examination in language and law, own rules may apply - see course description.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No references are permitted in dictionaries.</a:t>
            </a:r>
          </a:p>
          <a:p>
            <a:pPr marL="197485" indent="-197485">
              <a:lnSpc>
                <a:spcPct val="115000"/>
              </a:lnSpc>
            </a:pPr>
            <a:endParaRPr lang="en-US" sz="2400"/>
          </a:p>
        </p:txBody>
      </p:sp>
      <p:pic>
        <p:nvPicPr>
          <p:cNvPr id="6" name="Picture 5" descr="A child reading a dictionary&#10;&#10;Description automatically generated">
            <a:extLst>
              <a:ext uri="{FF2B5EF4-FFF2-40B4-BE49-F238E27FC236}">
                <a16:creationId xmlns:a16="http://schemas.microsoft.com/office/drawing/2014/main" id="{5505C8E8-7B4E-2B8D-CED3-035820A8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9" r="6497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447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C5C1-D088-44CE-313A-6E36D4AE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FA25654-CC6C-0C6A-1126-18BDDBC25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nb-NO" altLang="nb-NO"/>
              <a:t>Special </a:t>
            </a:r>
            <a:r>
              <a:rPr lang="nb-NO" altLang="nb-NO" err="1"/>
              <a:t>examination</a:t>
            </a:r>
            <a:r>
              <a:rPr lang="nb-NO" altLang="nb-NO"/>
              <a:t> arrangements </a:t>
            </a:r>
          </a:p>
        </p:txBody>
      </p:sp>
      <p:sp>
        <p:nvSpPr>
          <p:cNvPr id="22536" name="Slide Number Placeholder 2">
            <a:extLst>
              <a:ext uri="{FF2B5EF4-FFF2-40B4-BE49-F238E27FC236}">
                <a16:creationId xmlns:a16="http://schemas.microsoft.com/office/drawing/2014/main" id="{B3B4BAD8-03DD-F8A9-EBBF-90811B84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graphicFrame>
        <p:nvGraphicFramePr>
          <p:cNvPr id="22546" name="Rectangle 3">
            <a:extLst>
              <a:ext uri="{FF2B5EF4-FFF2-40B4-BE49-F238E27FC236}">
                <a16:creationId xmlns:a16="http://schemas.microsoft.com/office/drawing/2014/main" id="{BCA16F2C-2AE2-B142-BC1F-E6DCEA1B56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574553"/>
              </p:ext>
            </p:extLst>
          </p:nvPr>
        </p:nvGraphicFramePr>
        <p:xfrm>
          <a:off x="801492" y="1474986"/>
          <a:ext cx="8582271" cy="535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50251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432" y="496967"/>
            <a:ext cx="7560840" cy="864644"/>
          </a:xfrm>
        </p:spPr>
        <p:txBody>
          <a:bodyPr/>
          <a:lstStyle/>
          <a:p>
            <a:pPr eaLnBrk="1" hangingPunct="1"/>
            <a:r>
              <a:rPr lang="nb-NO" altLang="nb-NO" sz="3100" err="1"/>
              <a:t>Before</a:t>
            </a:r>
            <a:r>
              <a:rPr lang="nb-NO" altLang="nb-NO" sz="3100"/>
              <a:t> </a:t>
            </a:r>
            <a:r>
              <a:rPr lang="nb-NO" altLang="nb-NO" sz="3100" err="1"/>
              <a:t>the</a:t>
            </a:r>
            <a:r>
              <a:rPr lang="nb-NO" altLang="nb-NO" sz="3100"/>
              <a:t> </a:t>
            </a:r>
            <a:r>
              <a:rPr lang="nb-NO" altLang="nb-NO" sz="3100" err="1"/>
              <a:t>exams</a:t>
            </a:r>
            <a:endParaRPr lang="nb-NO" altLang="nb-NO" sz="31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73386" y="983181"/>
            <a:ext cx="9037263" cy="1621492"/>
          </a:xfrm>
        </p:spPr>
        <p:txBody>
          <a:bodyPr vert="horz" lIns="0" tIns="0" rIns="0" bIns="0" rtlCol="0" anchor="t">
            <a:noAutofit/>
          </a:bodyPr>
          <a:lstStyle/>
          <a:p>
            <a:pPr marL="197485" indent="-197485" eaLnBrk="1" hangingPunct="1"/>
            <a:endParaRPr lang="nb-NO" altLang="nb-NO" sz="2200">
              <a:cs typeface="Arial"/>
            </a:endParaRPr>
          </a:p>
          <a:p>
            <a:pPr marL="197485" indent="-197485"/>
            <a:r>
              <a:rPr lang="nb-NO" altLang="nb-NO" sz="2100" err="1"/>
              <a:t>Exam</a:t>
            </a:r>
            <a:r>
              <a:rPr lang="nb-NO" altLang="nb-NO" sz="2100"/>
              <a:t> </a:t>
            </a:r>
            <a:r>
              <a:rPr lang="nb-NO" altLang="nb-NO" sz="2100" err="1"/>
              <a:t>dates</a:t>
            </a:r>
            <a:r>
              <a:rPr lang="nb-NO" altLang="nb-NO" sz="2100"/>
              <a:t> </a:t>
            </a:r>
            <a:r>
              <a:rPr lang="nb-NO" altLang="nb-NO" sz="2100" err="1"/>
              <a:t>can</a:t>
            </a:r>
            <a:r>
              <a:rPr lang="nb-NO" altLang="nb-NO" sz="2100"/>
              <a:t> be </a:t>
            </a:r>
            <a:r>
              <a:rPr lang="nb-NO" altLang="nb-NO" sz="2100" err="1"/>
              <a:t>found</a:t>
            </a:r>
            <a:r>
              <a:rPr lang="nb-NO" altLang="nb-NO" sz="2100"/>
              <a:t> </a:t>
            </a:r>
            <a:r>
              <a:rPr lang="nb-NO" altLang="nb-NO" sz="2100" err="1"/>
              <a:t>here</a:t>
            </a:r>
            <a:r>
              <a:rPr lang="nb-NO" altLang="nb-NO" sz="2100"/>
              <a:t>: </a:t>
            </a:r>
            <a:r>
              <a:rPr lang="nb-NO" sz="2100" err="1">
                <a:hlinkClick r:id="rId3"/>
              </a:rPr>
              <a:t>Timetables</a:t>
            </a:r>
            <a:endParaRPr lang="nb-NO" altLang="nb-NO" sz="2100">
              <a:cs typeface="Arial"/>
            </a:endParaRPr>
          </a:p>
          <a:p>
            <a:pPr marL="197485" indent="-197485" eaLnBrk="1" hangingPunct="1"/>
            <a:r>
              <a:rPr lang="nb-NO" altLang="nb-NO" sz="2100" b="1"/>
              <a:t>Studentweb</a:t>
            </a:r>
            <a:r>
              <a:rPr lang="nb-NO" altLang="nb-NO" sz="2100"/>
              <a:t>: Information </a:t>
            </a:r>
            <a:r>
              <a:rPr lang="nb-NO" altLang="nb-NO" sz="2100" err="1"/>
              <a:t>about</a:t>
            </a:r>
            <a:r>
              <a:rPr lang="nb-NO" altLang="nb-NO" sz="2100"/>
              <a:t> </a:t>
            </a:r>
            <a:r>
              <a:rPr lang="nb-NO" altLang="nb-NO" sz="2100" err="1"/>
              <a:t>electronic</a:t>
            </a:r>
            <a:r>
              <a:rPr lang="nb-NO" altLang="nb-NO" sz="2100"/>
              <a:t> </a:t>
            </a:r>
            <a:r>
              <a:rPr lang="nb-NO" altLang="nb-NO" sz="2100" err="1"/>
              <a:t>exams</a:t>
            </a:r>
            <a:r>
              <a:rPr lang="nb-NO" altLang="nb-NO" sz="2100"/>
              <a:t>, </a:t>
            </a:r>
            <a:r>
              <a:rPr lang="nb-NO" altLang="nb-NO" sz="2100" err="1"/>
              <a:t>dates</a:t>
            </a:r>
            <a:r>
              <a:rPr lang="nb-NO" altLang="nb-NO" sz="2100"/>
              <a:t>, </a:t>
            </a:r>
            <a:r>
              <a:rPr lang="nb-NO" altLang="nb-NO" sz="2100" err="1"/>
              <a:t>examination</a:t>
            </a:r>
            <a:r>
              <a:rPr lang="nb-NO" altLang="nb-NO" sz="2100"/>
              <a:t> </a:t>
            </a:r>
            <a:r>
              <a:rPr lang="nb-NO" altLang="nb-NO" sz="2100" err="1"/>
              <a:t>rooms</a:t>
            </a:r>
            <a:r>
              <a:rPr lang="nb-NO" altLang="nb-NO" sz="2100"/>
              <a:t>, </a:t>
            </a:r>
            <a:r>
              <a:rPr lang="nb-NO" altLang="nb-NO" sz="2100" err="1"/>
              <a:t>candidate</a:t>
            </a:r>
            <a:r>
              <a:rPr lang="nb-NO" altLang="nb-NO" sz="2100"/>
              <a:t> </a:t>
            </a:r>
            <a:r>
              <a:rPr lang="nb-NO" altLang="nb-NO" sz="2100" err="1"/>
              <a:t>number</a:t>
            </a:r>
            <a:r>
              <a:rPr lang="nb-NO" altLang="nb-NO" sz="2100"/>
              <a:t> (different for </a:t>
            </a:r>
            <a:r>
              <a:rPr lang="nb-NO" altLang="nb-NO" sz="2100" err="1"/>
              <a:t>every</a:t>
            </a:r>
            <a:r>
              <a:rPr lang="nb-NO" altLang="nb-NO" sz="2100"/>
              <a:t> </a:t>
            </a:r>
            <a:r>
              <a:rPr lang="nb-NO" altLang="nb-NO" sz="2100" err="1"/>
              <a:t>exam</a:t>
            </a:r>
            <a:r>
              <a:rPr lang="nb-NO" altLang="nb-NO" sz="2100"/>
              <a:t>) : </a:t>
            </a:r>
            <a:r>
              <a:rPr lang="nb-NO" altLang="nb-NO" sz="2100" err="1"/>
              <a:t>Upcoming</a:t>
            </a:r>
            <a:r>
              <a:rPr lang="nb-NO" altLang="nb-NO" sz="2100"/>
              <a:t> </a:t>
            </a:r>
            <a:r>
              <a:rPr lang="nb-NO" altLang="nb-NO" sz="2100" err="1"/>
              <a:t>events</a:t>
            </a:r>
            <a:endParaRPr lang="nb-NO" altLang="nb-NO" sz="2100">
              <a:cs typeface="Arial"/>
            </a:endParaRPr>
          </a:p>
          <a:p>
            <a:pPr marL="266700" lvl="1" indent="0" eaLnBrk="1" hangingPunct="1">
              <a:buNone/>
            </a:pPr>
            <a:endParaRPr lang="nb-NO" altLang="nb-NO" sz="2000">
              <a:latin typeface="+mn-lt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285B21-59AF-65FB-1E91-5C8F1D4F6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6" y="2688224"/>
            <a:ext cx="8906747" cy="42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852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779781" y="46206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nb-NO"/>
              <a:t>The day of the exam</a:t>
            </a:r>
          </a:p>
        </p:txBody>
      </p:sp>
      <p:sp>
        <p:nvSpPr>
          <p:cNvPr id="1033" name="Slide Number Placeholder 2">
            <a:extLst>
              <a:ext uri="{FF2B5EF4-FFF2-40B4-BE49-F238E27FC236}">
                <a16:creationId xmlns:a16="http://schemas.microsoft.com/office/drawing/2014/main" id="{03198125-3EA4-BCAD-045E-3C36AAEE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452488" y="1463040"/>
            <a:ext cx="4767512" cy="5618160"/>
          </a:xfrm>
        </p:spPr>
        <p:txBody>
          <a:bodyPr anchor="t">
            <a:normAutofit fontScale="92500" lnSpcReduction="10000"/>
          </a:bodyPr>
          <a:lstStyle/>
          <a:p>
            <a:pPr marL="197485" indent="-197485" eaLnBrk="1" hangingPunct="1">
              <a:lnSpc>
                <a:spcPct val="90000"/>
              </a:lnSpc>
            </a:pPr>
            <a:endParaRPr lang="en-GB" altLang="nb-NO" sz="1300"/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You must meet at least 30 minutes before the examination starts (normally 8:30)</a:t>
            </a:r>
            <a:endParaRPr lang="en-GB" altLang="nb-NO" sz="200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nb-NO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You can only have your own laptop, charger, ID, food and drink, and permitted support materials on your desk </a:t>
            </a:r>
          </a:p>
          <a:p>
            <a:pPr marL="197485" indent="-197485">
              <a:lnSpc>
                <a:spcPct val="90000"/>
              </a:lnSpc>
            </a:pPr>
            <a:endParaRPr lang="en-GB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Electronic exam: You must log in to </a:t>
            </a:r>
            <a:r>
              <a:rPr lang="en-GB" sz="2000" err="1">
                <a:latin typeface="+mj-lt"/>
              </a:rPr>
              <a:t>WISEflow</a:t>
            </a:r>
            <a:r>
              <a:rPr lang="en-GB" sz="2000">
                <a:latin typeface="+mj-lt"/>
              </a:rPr>
              <a:t> and open the correct flow at least 15 minutes before the exam starts </a:t>
            </a:r>
          </a:p>
          <a:p>
            <a:pPr marL="197485" indent="-197485">
              <a:lnSpc>
                <a:spcPct val="90000"/>
              </a:lnSpc>
            </a:pPr>
            <a:endParaRPr lang="en-GB" altLang="nb-NO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altLang="nb-NO" sz="2000">
                <a:latin typeface="+mj-lt"/>
              </a:rPr>
              <a:t>Invigilator will check your ID and get your signature after the exam start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nb-NO" sz="2000">
              <a:latin typeface="+mj-lt"/>
            </a:endParaRPr>
          </a:p>
          <a:p>
            <a:pPr marL="197485" indent="-197485" eaLnBrk="1" hangingPunct="1">
              <a:lnSpc>
                <a:spcPct val="90000"/>
              </a:lnSpc>
            </a:pPr>
            <a:r>
              <a:rPr lang="en-GB" altLang="nb-NO" sz="2000">
                <a:latin typeface="+mj-lt"/>
              </a:rPr>
              <a:t>Breaks: Get in touch with the invigilator</a:t>
            </a:r>
          </a:p>
          <a:p>
            <a:pPr marL="197485" indent="-197485" eaLnBrk="1" hangingPunct="1">
              <a:lnSpc>
                <a:spcPct val="90000"/>
              </a:lnSpc>
            </a:pPr>
            <a:endParaRPr lang="en-GB" altLang="nb-NO" sz="200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nb-NO" sz="2000">
                <a:latin typeface="+mj-lt"/>
              </a:rPr>
              <a:t>You cannot leave the examination room before 1 hour after the exam start</a:t>
            </a:r>
          </a:p>
          <a:p>
            <a:pPr marL="197485" indent="-197485" eaLnBrk="1" hangingPunct="1">
              <a:lnSpc>
                <a:spcPct val="90000"/>
              </a:lnSpc>
            </a:pPr>
            <a:endParaRPr lang="en-GB" altLang="nb-NO" sz="2000" i="1">
              <a:latin typeface="+mj-lt"/>
            </a:endParaRPr>
          </a:p>
          <a:p>
            <a:pPr marL="197485" indent="-197485" eaLnBrk="1" hangingPunct="1">
              <a:lnSpc>
                <a:spcPct val="90000"/>
              </a:lnSpc>
              <a:buFontTx/>
              <a:buNone/>
            </a:pPr>
            <a:r>
              <a:rPr lang="en-GB" altLang="nb-NO" sz="2000" b="1" i="1">
                <a:latin typeface="+mj-lt"/>
              </a:rPr>
              <a:t>NB!  In case of late arrival at the exam you may be denied participation </a:t>
            </a:r>
            <a:endParaRPr lang="en-GB" altLang="nb-NO" sz="2000" i="1">
              <a:latin typeface="+mj-lt"/>
            </a:endParaRPr>
          </a:p>
        </p:txBody>
      </p:sp>
      <p:pic>
        <p:nvPicPr>
          <p:cNvPr id="6" name="Picture 5" descr="A group of students sitting at desks in a classroom&#10;&#10;Description automatically generated">
            <a:extLst>
              <a:ext uri="{FF2B5EF4-FFF2-40B4-BE49-F238E27FC236}">
                <a16:creationId xmlns:a16="http://schemas.microsoft.com/office/drawing/2014/main" id="{DABB0AA4-7608-7A56-F6D4-BB33E1CFD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1" r="5206"/>
          <a:stretch/>
        </p:blipFill>
        <p:spPr>
          <a:xfrm>
            <a:off x="5362240" y="1580700"/>
            <a:ext cx="4299920" cy="5500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7316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/>
              <a:t>ID</a:t>
            </a:r>
          </a:p>
        </p:txBody>
      </p:sp>
      <p:sp>
        <p:nvSpPr>
          <p:cNvPr id="2066" name="Slide Number Placeholder 4">
            <a:extLst>
              <a:ext uri="{FF2B5EF4-FFF2-40B4-BE49-F238E27FC236}">
                <a16:creationId xmlns:a16="http://schemas.microsoft.com/office/drawing/2014/main" id="{177B4CEE-7351-A709-D9B2-12ED599F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25</a:t>
            </a:fld>
            <a:endParaRPr lang="nb-NO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99199" y="2484487"/>
            <a:ext cx="4237200" cy="4404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Valid ID with a photo must be on your desk during the exam (ex. passport, driver's license).</a:t>
            </a:r>
          </a:p>
          <a:p>
            <a:pPr marL="0" lvl="1" defTabSz="1004011" eaLnBrk="1" hangingPunct="1">
              <a:spcAft>
                <a:spcPts val="200"/>
              </a:spcAft>
            </a:pP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 on a mobile phone is not valid!</a:t>
            </a:r>
          </a:p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endParaRPr lang="en-US" altLang="nb-NO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1004011" eaLnBrk="1" hangingPunct="1">
              <a:spcAft>
                <a:spcPts val="200"/>
              </a:spcAft>
            </a:pPr>
            <a:br>
              <a:rPr lang="en-US" altLang="nb-NO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nb-NO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A hand holding a name tag&#10;&#10;Description automatically generated">
            <a:extLst>
              <a:ext uri="{FF2B5EF4-FFF2-40B4-BE49-F238E27FC236}">
                <a16:creationId xmlns:a16="http://schemas.microsoft.com/office/drawing/2014/main" id="{1EC78690-AA6A-7CC3-874C-E1246CF8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95" y="2124883"/>
            <a:ext cx="4237200" cy="4237200"/>
          </a:xfrm>
          <a:prstGeom prst="rect">
            <a:avLst/>
          </a:prstGeom>
          <a:noFill/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7840531" y="2856477"/>
            <a:ext cx="2168657" cy="11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0401" tIns="50201" rIns="100401" bIns="50201" anchor="ctr"/>
          <a:lstStyle>
            <a:lvl1pPr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506891" y="2856477"/>
            <a:ext cx="2502297" cy="16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0401" tIns="50201" rIns="100401" bIns="50201" anchor="ctr"/>
          <a:lstStyle>
            <a:lvl1pPr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068209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70" y="927745"/>
            <a:ext cx="7732885" cy="917054"/>
          </a:xfrm>
        </p:spPr>
        <p:txBody>
          <a:bodyPr>
            <a:noAutofit/>
          </a:bodyPr>
          <a:lstStyle/>
          <a:p>
            <a:br>
              <a:rPr lang="nb-NO" altLang="nb-NO" sz="3100"/>
            </a:br>
            <a:r>
              <a:rPr lang="en-GB" altLang="nb-NO" sz="3100"/>
              <a:t>Show consideration for others!</a:t>
            </a:r>
            <a:br>
              <a:rPr lang="nb-NO" altLang="nb-NO" sz="3100"/>
            </a:br>
            <a:endParaRPr lang="nb-NO" sz="3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90" y="1692399"/>
            <a:ext cx="5056017" cy="4812096"/>
          </a:xfrm>
        </p:spPr>
        <p:txBody>
          <a:bodyPr>
            <a:normAutofit/>
          </a:bodyPr>
          <a:lstStyle/>
          <a:p>
            <a:pPr marL="266700" lvl="1" indent="0">
              <a:buNone/>
            </a:pPr>
            <a:endParaRPr lang="nb-NO" altLang="nb-NO" sz="280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b-NO">
                <a:latin typeface="+mn-lt"/>
                <a:cs typeface="Times New Roman"/>
              </a:rPr>
              <a:t>Do not eat crispbread / strong smelling food (like mackerel in tomato and salami)</a:t>
            </a:r>
          </a:p>
          <a:p>
            <a:pPr marL="266700" lvl="1" indent="0">
              <a:buNone/>
            </a:pPr>
            <a:endParaRPr lang="nb-NO" altLang="nb-NO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b-NO">
                <a:latin typeface="+mn-lt"/>
                <a:cs typeface="Times New Roman"/>
              </a:rPr>
              <a:t>Do not use perfume / aftershave 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altLang="nb-NO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>
                <a:latin typeface="+mn-lt"/>
                <a:cs typeface="Times New Roman"/>
              </a:rPr>
              <a:t>Show </a:t>
            </a:r>
            <a:r>
              <a:rPr lang="nb-NO" altLang="nb-NO" err="1">
                <a:latin typeface="+mn-lt"/>
                <a:cs typeface="Times New Roman"/>
              </a:rPr>
              <a:t>consideration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when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leaving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the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examination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room</a:t>
            </a:r>
            <a:r>
              <a:rPr lang="nb-NO" altLang="nb-NO">
                <a:latin typeface="+mn-lt"/>
                <a:cs typeface="Times New Roman"/>
              </a:rPr>
              <a:t>, </a:t>
            </a:r>
            <a:r>
              <a:rPr lang="nb-NO" altLang="nb-NO" err="1">
                <a:latin typeface="+mn-lt"/>
                <a:cs typeface="Times New Roman"/>
              </a:rPr>
              <a:t>there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can</a:t>
            </a:r>
            <a:r>
              <a:rPr lang="nb-NO" altLang="nb-NO">
                <a:latin typeface="+mn-lt"/>
                <a:cs typeface="Times New Roman"/>
              </a:rPr>
              <a:t> be students </a:t>
            </a:r>
            <a:r>
              <a:rPr lang="nb-NO" altLang="nb-NO" err="1">
                <a:latin typeface="+mn-lt"/>
                <a:cs typeface="Times New Roman"/>
              </a:rPr>
              <a:t>with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extra</a:t>
            </a:r>
            <a:r>
              <a:rPr lang="nb-NO" altLang="nb-NO">
                <a:latin typeface="+mn-lt"/>
                <a:cs typeface="Times New Roman"/>
              </a:rPr>
              <a:t> time still </a:t>
            </a:r>
            <a:r>
              <a:rPr lang="nb-NO" altLang="nb-NO" err="1">
                <a:latin typeface="+mn-lt"/>
                <a:cs typeface="Times New Roman"/>
              </a:rPr>
              <a:t>working</a:t>
            </a:r>
            <a:r>
              <a:rPr lang="nb-NO" altLang="nb-NO">
                <a:latin typeface="+mn-lt"/>
                <a:cs typeface="Times New Roman"/>
              </a:rPr>
              <a:t> </a:t>
            </a:r>
            <a:endParaRPr lang="nb-NO" altLang="nb-NO">
              <a:latin typeface="+mn-lt"/>
            </a:endParaRPr>
          </a:p>
          <a:p>
            <a:pPr marL="0" indent="0" algn="ctr">
              <a:buNone/>
            </a:pPr>
            <a:endParaRPr lang="nb-NO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04" y="4884480"/>
            <a:ext cx="3327962" cy="223570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178428-C538-4833-9F7E-7688A6302E63}"/>
              </a:ext>
            </a:extLst>
          </p:cNvPr>
          <p:cNvCxnSpPr>
            <a:cxnSpLocks/>
          </p:cNvCxnSpPr>
          <p:nvPr/>
        </p:nvCxnSpPr>
        <p:spPr>
          <a:xfrm>
            <a:off x="6088435" y="4950237"/>
            <a:ext cx="3144761" cy="21031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647727-8AE7-4ED1-8E50-57A369D6C1B8}"/>
              </a:ext>
            </a:extLst>
          </p:cNvPr>
          <p:cNvCxnSpPr>
            <a:cxnSpLocks/>
          </p:cNvCxnSpPr>
          <p:nvPr/>
        </p:nvCxnSpPr>
        <p:spPr>
          <a:xfrm flipV="1">
            <a:off x="5996100" y="4950237"/>
            <a:ext cx="3198700" cy="21031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cartoon characters sitting at desks&#10;&#10;Description automatically generated">
            <a:extLst>
              <a:ext uri="{FF2B5EF4-FFF2-40B4-BE49-F238E27FC236}">
                <a16:creationId xmlns:a16="http://schemas.microsoft.com/office/drawing/2014/main" id="{906FCAB6-9741-F27A-8343-2FBA1E882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704" y="1422440"/>
            <a:ext cx="3327962" cy="33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0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0883" y="861052"/>
            <a:ext cx="4571905" cy="540416"/>
          </a:xfrm>
          <a:noFill/>
        </p:spPr>
        <p:txBody>
          <a:bodyPr lIns="78439" tIns="31375" rIns="78439" bIns="31375" anchor="t">
            <a:spAutoFit/>
          </a:bodyPr>
          <a:lstStyle/>
          <a:p>
            <a:pPr eaLnBrk="1" hangingPunct="1"/>
            <a:r>
              <a:rPr lang="nb-NO" altLang="nb-NO" sz="3100"/>
              <a:t>Grades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90563" y="1980431"/>
            <a:ext cx="8525187" cy="42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98" tIns="50550" rIns="101098" bIns="50550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Announced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StudentWeb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and Wiseflow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Published 3 weeks after the exam. Some courses have a prolonged assessment deadline.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Grade statistics are published on </a:t>
            </a:r>
            <a:r>
              <a:rPr lang="en-US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StudentWeb</a:t>
            </a: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for all exams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Grading scale: A-F (pass/ fail in some courses). 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Grades </a:t>
            </a:r>
            <a:r>
              <a:rPr lang="en-US" altLang="nb-NO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cannot</a:t>
            </a: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be converted to a different scale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If the assessment form consists of several parts: sub-grades are combined into aggregate grades (normally part grades are provided as well)</a:t>
            </a:r>
          </a:p>
          <a:p>
            <a:pPr>
              <a:lnSpc>
                <a:spcPct val="91000"/>
              </a:lnSpc>
            </a:pPr>
            <a:endParaRPr lang="nb-NO" altLang="nb-NO" sz="2600">
              <a:latin typeface="+mn-lt"/>
            </a:endParaRPr>
          </a:p>
        </p:txBody>
      </p:sp>
      <p:pic>
        <p:nvPicPr>
          <p:cNvPr id="2" name="Picture 1" descr="I Can Write Funny: February 2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97929"/>
            <a:ext cx="2023036" cy="19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89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1200" y="887706"/>
            <a:ext cx="7776864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</a:t>
            </a:r>
            <a:r>
              <a:rPr lang="nb-NO" altLang="nb-NO" sz="3100" err="1"/>
              <a:t>explanation</a:t>
            </a:r>
            <a:endParaRPr lang="nb-NO" altLang="nb-NO" sz="310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91200" y="1428122"/>
            <a:ext cx="8525187" cy="576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98" tIns="50550" rIns="101098" bIns="50550" anchor="t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nb-NO" sz="2000">
                <a:solidFill>
                  <a:srgbClr val="002060"/>
                </a:solidFill>
                <a:latin typeface="+mn-lt"/>
              </a:rPr>
              <a:t>NB! Check the assessor guide/solution guide published in Canvas before asking for a grade explanation or sending a grade appeal</a:t>
            </a:r>
            <a:r>
              <a:rPr lang="en-GB" altLang="nb-NO" sz="2000">
                <a:latin typeface="+mn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nb-NO" sz="2000" b="1" u="sng">
                <a:latin typeface="+mn-lt"/>
              </a:rPr>
              <a:t>Grade explanation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Grade explanation request is sent in </a:t>
            </a:r>
            <a:r>
              <a:rPr lang="en-GB" altLang="nb-NO" sz="2000" err="1">
                <a:latin typeface="+mn-lt"/>
              </a:rPr>
              <a:t>WISEflow</a:t>
            </a:r>
            <a:r>
              <a:rPr lang="en-GB" altLang="nb-NO" sz="2000">
                <a:latin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Only one group member should ask for an explanation and then forward the explanation to the other group members.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The examiner can choose to give an explanation orally or in writing.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Deadline to request a grade explanation: One week from when the grades are published.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Deadline to give a grade explanation is two weeks from the date the explanation request is sent. </a:t>
            </a:r>
          </a:p>
          <a:p>
            <a:endParaRPr lang="nb-NO" altLang="nb-NO" sz="2000" b="1" u="sng">
              <a:latin typeface="+mn-lt"/>
            </a:endParaRPr>
          </a:p>
          <a:p>
            <a:pPr>
              <a:lnSpc>
                <a:spcPct val="91000"/>
              </a:lnSpc>
            </a:pPr>
            <a:endParaRPr lang="nb-NO" altLang="nb-NO" sz="200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EB921-4E7C-44DA-A621-754A6507C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851">
            <a:off x="8424217" y="2314648"/>
            <a:ext cx="1396395" cy="17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0723" y="858172"/>
            <a:ext cx="7776864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appeal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715962" y="1654815"/>
            <a:ext cx="8475664" cy="49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98" tIns="50550" rIns="101098" bIns="50550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GB" altLang="nb-NO" sz="2000" b="1" u="sng">
                <a:latin typeface="+mn-lt"/>
              </a:rPr>
              <a:t>IF you have a Norwegian BANK-ID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Fill in and submit the form </a:t>
            </a:r>
            <a:r>
              <a:rPr lang="en-GB" altLang="nb-NO" sz="2000">
                <a:latin typeface="+mn-lt"/>
                <a:hlinkClick r:id="rId3"/>
              </a:rPr>
              <a:t>here</a:t>
            </a:r>
            <a:endParaRPr lang="en-GB" altLang="nb-NO" sz="2000">
              <a:latin typeface="+mn-lt"/>
            </a:endParaRPr>
          </a:p>
          <a:p>
            <a:endParaRPr lang="en-GB" altLang="nb-NO" sz="2000" b="1" u="sng">
              <a:latin typeface="+mn-lt"/>
            </a:endParaRPr>
          </a:p>
          <a:p>
            <a:r>
              <a:rPr lang="en-GB" altLang="nb-NO" sz="2000" b="1" u="sng">
                <a:latin typeface="+mn-lt"/>
              </a:rPr>
              <a:t>IF you do not have a Norwegian BANK-ID: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Fill in the </a:t>
            </a:r>
            <a:r>
              <a:rPr lang="en-GB" sz="2000">
                <a:latin typeface="+mn-lt"/>
                <a:hlinkClick r:id="rId4"/>
              </a:rPr>
              <a:t>form</a:t>
            </a:r>
            <a:endParaRPr lang="en-GB" altLang="nb-NO" sz="200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Sign the form and send to </a:t>
            </a:r>
            <a:r>
              <a:rPr lang="en-GB" altLang="nb-NO" sz="2000">
                <a:latin typeface="+mn-lt"/>
                <a:hlinkClick r:id="rId5"/>
              </a:rPr>
              <a:t>exams@nhh.no</a:t>
            </a:r>
            <a:r>
              <a:rPr lang="en-GB" altLang="nb-NO" sz="2000">
                <a:latin typeface="+mn-lt"/>
              </a:rPr>
              <a:t> </a:t>
            </a:r>
          </a:p>
          <a:p>
            <a:endParaRPr lang="en-GB" altLang="nb-NO" sz="2000">
              <a:latin typeface="+mn-lt"/>
            </a:endParaRPr>
          </a:p>
          <a:p>
            <a:r>
              <a:rPr lang="en-GB" altLang="nb-NO" sz="2000" b="1">
                <a:solidFill>
                  <a:srgbClr val="FF0000"/>
                </a:solidFill>
                <a:latin typeface="+mn-lt"/>
              </a:rPr>
              <a:t>The deadline for appeal is three weeks from the date the results are published, or the grade explanation received.</a:t>
            </a:r>
          </a:p>
          <a:p>
            <a:endParaRPr lang="en-GB" altLang="nb-NO" sz="2000" i="1">
              <a:latin typeface="+mn-lt"/>
            </a:endParaRPr>
          </a:p>
          <a:p>
            <a:r>
              <a:rPr lang="en-GB" altLang="nb-NO" sz="2000" b="1">
                <a:latin typeface="+mn-lt"/>
              </a:rPr>
              <a:t>NB! </a:t>
            </a:r>
            <a:r>
              <a:rPr lang="en-GB" altLang="nb-NO" sz="2000">
                <a:latin typeface="+mn-lt"/>
              </a:rPr>
              <a:t>Group-based assessment form: Must appeal individually.</a:t>
            </a:r>
          </a:p>
          <a:p>
            <a:r>
              <a:rPr lang="en-GB" altLang="nb-NO" sz="2000">
                <a:latin typeface="+mn-lt"/>
              </a:rPr>
              <a:t>If several in a group wish to appeal, they must fill in an appeal form individually</a:t>
            </a:r>
          </a:p>
          <a:p>
            <a:pPr>
              <a:lnSpc>
                <a:spcPct val="91000"/>
              </a:lnSpc>
            </a:pPr>
            <a:endParaRPr lang="en-GB" altLang="nb-NO" sz="2000">
              <a:latin typeface="+mn-lt"/>
            </a:endParaRPr>
          </a:p>
          <a:p>
            <a:pPr>
              <a:lnSpc>
                <a:spcPct val="91000"/>
              </a:lnSpc>
            </a:pPr>
            <a:r>
              <a:rPr lang="en-GB" altLang="nb-NO" sz="2000">
                <a:latin typeface="+mn-lt"/>
              </a:rPr>
              <a:t>Oral exams cannot be appealed.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F7BE0-68B9-48CB-9BFC-FED65D395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930" y="291647"/>
            <a:ext cx="1685632" cy="24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D5611-FCA5-5FCB-BF4E-713F9FFD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9EC13-BFFF-2B2B-57F6-D59E30BD6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17"/>
            <a:ext cx="10009188" cy="5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4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151" y="877197"/>
            <a:ext cx="8511285" cy="540416"/>
          </a:xfrm>
          <a:noFill/>
        </p:spPr>
        <p:txBody>
          <a:bodyPr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appeal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98151" y="1569591"/>
            <a:ext cx="8900863" cy="47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98" tIns="50550" rIns="101098" bIns="50550" anchor="t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Answer papers are sent to the appeal committee six weeks from the original grade publication date -  the grading deadline for the new committee is three weeks after receiving the answer papers.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 cannot speed up the process to accommodate individual needs</a:t>
            </a:r>
          </a:p>
          <a:p>
            <a:endParaRPr lang="nb-NO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Blind appeal grading</a:t>
            </a: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NB! The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grade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stay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same, be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higher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than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original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grade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after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appeal is final and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cannot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further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appealed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>
              <a:lnSpc>
                <a:spcPct val="91000"/>
              </a:lnSpc>
            </a:pPr>
            <a:endParaRPr lang="nb-NO" altLang="nb-NO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9012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nb-NO"/>
              <a:t>WISEflow for </a:t>
            </a:r>
            <a:r>
              <a:rPr lang="en-US"/>
              <a:t>participants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833F530-6522-8C52-0689-B446C425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31</a:t>
            </a:fld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err="1"/>
              <a:t>Introduction</a:t>
            </a:r>
            <a:r>
              <a:rPr lang="nb-NO"/>
              <a:t> </a:t>
            </a:r>
            <a:r>
              <a:rPr lang="nb-NO" err="1"/>
              <a:t>course</a:t>
            </a:r>
            <a:endParaRPr lang="nb-NO"/>
          </a:p>
        </p:txBody>
      </p:sp>
      <p:pic>
        <p:nvPicPr>
          <p:cNvPr id="6" name="Picture 5" descr="A group of people sitting at tables using laptops&#10;&#10;Description automatically generated">
            <a:extLst>
              <a:ext uri="{FF2B5EF4-FFF2-40B4-BE49-F238E27FC236}">
                <a16:creationId xmlns:a16="http://schemas.microsoft.com/office/drawing/2014/main" id="{6C7A6778-F0E1-D685-43CC-FA66550C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6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6C2CA0-ACA4-4ED0-A658-330FEC9D286A}"/>
              </a:ext>
            </a:extLst>
          </p:cNvPr>
          <p:cNvSpPr txBox="1"/>
          <p:nvPr/>
        </p:nvSpPr>
        <p:spPr>
          <a:xfrm>
            <a:off x="681058" y="914415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School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paper</a:t>
            </a:r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A grid of graph paper&#10;&#10;AI-generated content may be incorrect.">
            <a:extLst>
              <a:ext uri="{FF2B5EF4-FFF2-40B4-BE49-F238E27FC236}">
                <a16:creationId xmlns:a16="http://schemas.microsoft.com/office/drawing/2014/main" id="{E0BA48A9-B948-058C-9E47-BA16237E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82" b="36996"/>
          <a:stretch>
            <a:fillRect/>
          </a:stretch>
        </p:blipFill>
        <p:spPr>
          <a:xfrm>
            <a:off x="475000" y="1527251"/>
            <a:ext cx="5270490" cy="4758875"/>
          </a:xfrm>
          <a:prstGeom prst="rect">
            <a:avLst/>
          </a:prstGeom>
        </p:spPr>
      </p:pic>
      <p:pic>
        <p:nvPicPr>
          <p:cNvPr id="4" name="Picture 3" descr="A paper with a picture of a face and writing&#10;&#10;AI-generated content may be incorrect.">
            <a:extLst>
              <a:ext uri="{FF2B5EF4-FFF2-40B4-BE49-F238E27FC236}">
                <a16:creationId xmlns:a16="http://schemas.microsoft.com/office/drawing/2014/main" id="{CECC481D-13C3-52DD-67E6-E758EED5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566" y="1524885"/>
            <a:ext cx="3790044" cy="27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76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33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School exam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FLOWlock – with a WORD-like text editor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FLOWmulti – an interactive school exam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4ED6C-D8CE-45BA-AD40-C6F4E596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94" y="2256631"/>
            <a:ext cx="1619250" cy="122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54110-C533-4F00-832C-BDBDF79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1" y="4012702"/>
            <a:ext cx="15906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9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34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Home exam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FLOWassign – uploading of a PDF</a:t>
            </a:r>
            <a:r>
              <a:rPr lang="ru-RU"/>
              <a:t>-</a:t>
            </a:r>
            <a:r>
              <a:rPr lang="nb-NO"/>
              <a:t>file and </a:t>
            </a:r>
            <a:r>
              <a:rPr lang="en-US"/>
              <a:t>appendices</a:t>
            </a:r>
            <a:r>
              <a:rPr lang="nb-NO"/>
              <a:t> if allowed</a:t>
            </a: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FLOWhandin – uploading of different types of 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AA6B6-B0F6-4BBC-AB10-E0D6C5174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47" y="2338907"/>
            <a:ext cx="1600200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FED04-0310-4952-B6B4-A2D3A82B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00" y="3780631"/>
            <a:ext cx="182501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35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Assessment and grade explanation flow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FLOWattend – assessment registration for handwritten and </a:t>
            </a:r>
          </a:p>
          <a:p>
            <a:pPr marL="266700" lvl="1" indent="0">
              <a:buNone/>
            </a:pPr>
            <a:r>
              <a:rPr lang="en-US"/>
              <a:t>				oral exams, portfolio grades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E7C5A-0CF2-43EA-8082-CEDB75D1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5" y="2339370"/>
            <a:ext cx="1950239" cy="13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00" y="212076"/>
            <a:ext cx="7732885" cy="917054"/>
          </a:xfrm>
        </p:spPr>
        <p:txBody>
          <a:bodyPr/>
          <a:lstStyle/>
          <a:p>
            <a:r>
              <a:rPr lang="nb-NO">
                <a:ea typeface="+mj-lt"/>
                <a:cs typeface="+mj-lt"/>
              </a:rPr>
              <a:t>Logging in </a:t>
            </a:r>
            <a:r>
              <a:rPr lang="nb-NO" err="1">
                <a:ea typeface="+mj-lt"/>
                <a:cs typeface="+mj-lt"/>
              </a:rPr>
              <a:t>with</a:t>
            </a:r>
            <a:r>
              <a:rPr lang="nb-NO">
                <a:ea typeface="+mj-lt"/>
                <a:cs typeface="+mj-lt"/>
              </a:rPr>
              <a:t> FEIDE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871" y="1219650"/>
            <a:ext cx="9155492" cy="5483595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000">
                <a:hlinkClick r:id="rId2"/>
              </a:rPr>
              <a:t>https://europe.wiseflow.net</a:t>
            </a:r>
            <a:r>
              <a:rPr lang="en-US" sz="2000"/>
              <a:t> – click on log in.</a:t>
            </a:r>
            <a:endParaRPr lang="en-US" sz="2000">
              <a:cs typeface="Arial"/>
            </a:endParaRPr>
          </a:p>
          <a:p>
            <a:pPr marL="457200" indent="-457200"/>
            <a:endParaRPr lang="nb-NO" sz="2000"/>
          </a:p>
          <a:p>
            <a:pPr marL="457200" indent="-457200"/>
            <a:r>
              <a:rPr lang="nb-NO" sz="2000"/>
              <a:t>Select FEIDE as an </a:t>
            </a:r>
            <a:r>
              <a:rPr lang="nb-NO" sz="2000" err="1"/>
              <a:t>authentification</a:t>
            </a:r>
            <a:r>
              <a:rPr lang="nb-NO" sz="2000"/>
              <a:t> </a:t>
            </a:r>
            <a:r>
              <a:rPr lang="nb-NO" sz="2000" err="1"/>
              <a:t>method</a:t>
            </a:r>
            <a:endParaRPr lang="nb-NO" sz="2000"/>
          </a:p>
          <a:p>
            <a:pPr marL="0" indent="0">
              <a:buNone/>
            </a:pPr>
            <a:endParaRPr lang="en-US" sz="2000">
              <a:cs typeface="Arial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197485" indent="-197485"/>
            <a:r>
              <a:rPr lang="en-US" sz="2000"/>
              <a:t>Click on Use </a:t>
            </a:r>
            <a:r>
              <a:rPr lang="en-GB" sz="2000"/>
              <a:t>work or school account</a:t>
            </a:r>
          </a:p>
          <a:p>
            <a:pPr marL="197485" indent="-197485"/>
            <a:endParaRPr lang="en-GB" sz="2000"/>
          </a:p>
          <a:p>
            <a:r>
              <a:rPr lang="en-US" sz="2000"/>
              <a:t>Make sure that NHH is set as your</a:t>
            </a:r>
          </a:p>
          <a:p>
            <a:pPr marL="0" indent="0">
              <a:buNone/>
            </a:pPr>
            <a:r>
              <a:rPr lang="en-US" sz="2000"/>
              <a:t> affiliation</a:t>
            </a:r>
            <a:endParaRPr lang="en-US" sz="2000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36</a:t>
            </a:fld>
            <a:endParaRPr lang="nb-NO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18A32F-EC28-E47A-D1B4-DF0952F1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6" y="2352089"/>
            <a:ext cx="2743242" cy="197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F0436-0B09-20BF-00AB-9FBA6E1C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96" y="2214310"/>
            <a:ext cx="3368266" cy="42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66B8-21BC-462C-B3F9-63692A58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Participant</a:t>
            </a:r>
            <a:r>
              <a:rPr lang="nb-NO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C48DC-60A2-475F-A18F-1D638200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37</a:t>
            </a:fld>
            <a:endParaRPr lang="nb-NO"/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7D7CC5-00D4-409E-B837-57159927A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156" y="1875631"/>
            <a:ext cx="8778875" cy="39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9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/>
              <a:t>Home exam</a:t>
            </a:r>
          </a:p>
        </p:txBody>
      </p:sp>
      <p:sp>
        <p:nvSpPr>
          <p:cNvPr id="33800" name="Slide Number Placeholder 2">
            <a:extLst>
              <a:ext uri="{FF2B5EF4-FFF2-40B4-BE49-F238E27FC236}">
                <a16:creationId xmlns:a16="http://schemas.microsoft.com/office/drawing/2014/main" id="{A79C168C-67EF-F89F-DA76-93008641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38</a:t>
            </a:fld>
            <a:endParaRPr lang="nb-NO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31726" y="1725105"/>
            <a:ext cx="4605203" cy="44064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Requirements on the maximum length of answers must be followed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answer paper must be uploaded in PDF format on WISEflow, unless stated otherwise by the course responsible.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candidate number(s) should be provided on the title page.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Find your candidate number on StudentWeb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rgbClr val="FF0000"/>
                </a:solidFill>
                <a:latin typeface="+mn-lt"/>
              </a:rPr>
              <a:t>The deadline is final </a:t>
            </a:r>
            <a:b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b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 descr="A poster with a clock and people&#10;&#10;Description automatically generated">
            <a:extLst>
              <a:ext uri="{FF2B5EF4-FFF2-40B4-BE49-F238E27FC236}">
                <a16:creationId xmlns:a16="http://schemas.microsoft.com/office/drawing/2014/main" id="{A40B7FDD-74FE-DA1D-9C06-F389DD18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03" y="1263192"/>
            <a:ext cx="4487159" cy="44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1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6876603" cy="4724400"/>
          </a:xfrm>
        </p:spPr>
        <p:txBody>
          <a:bodyPr>
            <a:normAutofit/>
          </a:bodyPr>
          <a:lstStyle/>
          <a:p>
            <a:pPr marL="197485" indent="-197485"/>
            <a:r>
              <a:rPr lang="en-US"/>
              <a:t>Most of home exams are in </a:t>
            </a:r>
            <a:r>
              <a:rPr lang="en-US" err="1"/>
              <a:t>FLOWassign</a:t>
            </a:r>
            <a:r>
              <a:rPr lang="en-US"/>
              <a:t>: you should convert your main document into a PDF.</a:t>
            </a:r>
            <a:r>
              <a:rPr lang="en-US">
                <a:solidFill>
                  <a:srgbClr val="FF0000"/>
                </a:solidFill>
              </a:rPr>
              <a:t> Practice to convert files into a PDF format before the exam!</a:t>
            </a:r>
            <a:endParaRPr lang="en-US">
              <a:solidFill>
                <a:srgbClr val="FF0000"/>
              </a:solidFill>
              <a:cs typeface="Arial"/>
            </a:endParaRPr>
          </a:p>
          <a:p>
            <a:pPr marL="197485" indent="-197485"/>
            <a:r>
              <a:rPr lang="en-US"/>
              <a:t>Appendices, if allowed, can be submitted in 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/>
              <a:t>   various formats.</a:t>
            </a:r>
            <a:endParaRPr lang="en-US">
              <a:cs typeface="Arial"/>
            </a:endParaRPr>
          </a:p>
          <a:p>
            <a:pPr marL="197485" indent="-197485"/>
            <a:r>
              <a:rPr lang="en-US"/>
              <a:t>15 minutes extra for uploading the paper.</a:t>
            </a:r>
            <a:endParaRPr lang="en-US">
              <a:cs typeface="Arial"/>
            </a:endParaRPr>
          </a:p>
          <a:p>
            <a:pPr marL="197485" indent="-197485"/>
            <a:r>
              <a:rPr lang="en-US"/>
              <a:t>NB! Larger files (e.g., videos) can take longer to upload.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39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C4729-BF1E-4F56-83BA-542E810D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633" y="1536644"/>
            <a:ext cx="16002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8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A9EFCA-9E9D-74A4-5F8B-4505504F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DEF12-19DB-09FA-FAC1-324B558B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572"/>
            <a:ext cx="10085832" cy="55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54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Uploading and submitting your answer paper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40</a:t>
            </a:fld>
            <a:endParaRPr lang="nb-NO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94E331-89A8-81E2-6E61-7052B31B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059" y="1477219"/>
            <a:ext cx="8778262" cy="35759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55C8C3-B355-00D6-DD26-5771FC3245FA}"/>
              </a:ext>
            </a:extLst>
          </p:cNvPr>
          <p:cNvSpPr txBox="1"/>
          <p:nvPr/>
        </p:nvSpPr>
        <p:spPr>
          <a:xfrm>
            <a:off x="702946" y="5220890"/>
            <a:ext cx="8417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595959"/>
                </a:solidFill>
              </a:rPr>
              <a:t>Uploading main file in a PDF format (1) and appendices (if allowed) in any formats (2)</a:t>
            </a:r>
          </a:p>
        </p:txBody>
      </p:sp>
    </p:spTree>
    <p:extLst>
      <p:ext uri="{BB962C8B-B14F-4D97-AF65-F5344CB8AC3E}">
        <p14:creationId xmlns:p14="http://schemas.microsoft.com/office/powerpoint/2010/main" val="138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DBED-601F-40DD-88ED-F7BBED98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Uploading and submitting your answer paper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49C96-9F60-41DA-929E-205D2BD8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44" y="1494631"/>
            <a:ext cx="8778262" cy="1066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If you are required to fill in the cover sheet, you will not be able to proceed to submitting your paper before filling it in.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E3087-3383-415D-9319-3AC4EEBC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41</a:t>
            </a:fld>
            <a:endParaRPr lang="nb-NO"/>
          </a:p>
        </p:txBody>
      </p:sp>
      <p:pic>
        <p:nvPicPr>
          <p:cNvPr id="5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79BBA8D-C66D-A688-FC0E-B3A07CDEF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0" y="2615590"/>
            <a:ext cx="9202098" cy="3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0DDD-8DF3-4ACC-8348-C5FE14E7D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A6F5-7A14-4ACA-A364-26A67BDCE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73" y="1661766"/>
            <a:ext cx="8778262" cy="4237730"/>
          </a:xfrm>
        </p:spPr>
        <p:txBody>
          <a:bodyPr/>
          <a:lstStyle/>
          <a:p>
            <a:pPr marL="197485" indent="-197485"/>
            <a:r>
              <a:rPr lang="en-US"/>
              <a:t>NB! You must create a group before you can upload the paper</a:t>
            </a:r>
          </a:p>
          <a:p>
            <a:pPr marL="197485" indent="-197485"/>
            <a:r>
              <a:rPr lang="en-US"/>
              <a:t>If you are submitting individually, create a one-person group</a:t>
            </a:r>
            <a:endParaRPr lang="en-US">
              <a:cs typeface="Arial"/>
            </a:endParaRP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3807-C0C6-474D-A0E6-B1B7B4E1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42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CBC7E-FA68-4155-9B73-61DAFE082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31" y="2637631"/>
            <a:ext cx="8155520" cy="42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5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C6EC-42CC-431F-AD37-C4D8B2F3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94" y="123031"/>
            <a:ext cx="7732885" cy="917054"/>
          </a:xfrm>
        </p:spPr>
        <p:txBody>
          <a:bodyPr/>
          <a:lstStyle/>
          <a:p>
            <a:r>
              <a:rPr lang="en-US"/>
              <a:t>Group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EF1B4-D6BE-4C81-B04B-E449F62E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43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8E2BF-BCEA-4102-A84B-C8847E4791CE}"/>
              </a:ext>
            </a:extLst>
          </p:cNvPr>
          <p:cNvSpPr txBox="1"/>
          <p:nvPr/>
        </p:nvSpPr>
        <p:spPr>
          <a:xfrm>
            <a:off x="509662" y="1189831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0000"/>
                </a:solidFill>
              </a:rPr>
              <a:t>NB! All the invited group members must accept/ reject the group invitation before you can submit the paper. Make sure you create groups well in advance of the submission deadline.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also remove the members from 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After you have accepted the invitation, you have the same rights as the person who created 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One group member submits the paper for the whole group. Each group member can see the submitted paper.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056FC5-7052-4805-81F7-863CB4797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2794" y="3982704"/>
            <a:ext cx="55054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0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Uploading and submitting your answer paper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44</a:t>
            </a:fld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A03C2A-1126-0A62-727D-F787829F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7485" indent="-197485"/>
            <a:r>
              <a:rPr lang="en-US">
                <a:ea typeface="+mn-lt"/>
                <a:cs typeface="+mn-lt"/>
              </a:rPr>
              <a:t>Press </a:t>
            </a:r>
            <a:r>
              <a:rPr lang="en-US" i="1">
                <a:ea typeface="+mn-lt"/>
                <a:cs typeface="+mn-lt"/>
              </a:rPr>
              <a:t>Click here to submit</a:t>
            </a:r>
            <a:r>
              <a:rPr lang="en-US">
                <a:ea typeface="+mn-lt"/>
                <a:cs typeface="+mn-lt"/>
              </a:rPr>
              <a:t> (3) button to submit your paper.</a:t>
            </a:r>
            <a:endParaRPr lang="en-US">
              <a:cs typeface="Arial"/>
            </a:endParaRPr>
          </a:p>
          <a:p>
            <a:pPr marL="197485" indent="-197485"/>
            <a:endParaRPr lang="en-US"/>
          </a:p>
          <a:p>
            <a:pPr marL="197485" indent="-197485"/>
            <a:endParaRPr lang="en-US">
              <a:cs typeface="Arial"/>
            </a:endParaRP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EADFF7-9AB1-A04D-72C8-A9AE1D5A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4" y="2529664"/>
            <a:ext cx="8914879" cy="36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4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6876603" cy="4724400"/>
          </a:xfrm>
        </p:spPr>
        <p:txBody>
          <a:bodyPr>
            <a:normAutofit/>
          </a:bodyPr>
          <a:lstStyle/>
          <a:p>
            <a:pPr marL="197485" indent="-197485"/>
            <a:r>
              <a:rPr lang="en-US">
                <a:cs typeface="Arial"/>
              </a:rPr>
              <a:t>Try </a:t>
            </a:r>
            <a:r>
              <a:rPr lang="en-US" err="1">
                <a:cs typeface="Arial"/>
              </a:rPr>
              <a:t>FLOWassign</a:t>
            </a:r>
            <a:r>
              <a:rPr lang="en-US">
                <a:cs typeface="Arial"/>
              </a:rPr>
              <a:t> demo flow</a:t>
            </a: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45</a:t>
            </a:fld>
            <a:endParaRPr lang="nb-NO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7B7005-73CF-5C07-0FC7-B81CA9BE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6" y="2029124"/>
            <a:ext cx="6947856" cy="47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2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If you experience technical problems with 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46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en-US" sz="1900"/>
              <a:t>Send your paper to Section for Exams (exams@nhh.no) </a:t>
            </a:r>
            <a:r>
              <a:rPr lang="en-US" sz="1900" u="sng"/>
              <a:t>before</a:t>
            </a:r>
            <a:r>
              <a:rPr lang="en-US" sz="1900"/>
              <a:t> the deadline.</a:t>
            </a:r>
          </a:p>
          <a:p>
            <a:pPr marL="197485" indent="-197485">
              <a:lnSpc>
                <a:spcPct val="115000"/>
              </a:lnSpc>
            </a:pPr>
            <a:r>
              <a:rPr lang="en-US" sz="1900"/>
              <a:t>If the file is too large to be sent by email, use File sender: </a:t>
            </a:r>
            <a:r>
              <a:rPr lang="en-US" sz="1900" u="sng">
                <a:hlinkClick r:id="rId3"/>
              </a:rPr>
              <a:t>https://filesender.sikt.no/</a:t>
            </a:r>
            <a:r>
              <a:rPr lang="en-US" sz="1900"/>
              <a:t>(FEIDE login). </a:t>
            </a:r>
            <a:endParaRPr lang="en-US" sz="1900">
              <a:cs typeface="Arial"/>
            </a:endParaRPr>
          </a:p>
          <a:p>
            <a:pPr marL="197485" indent="-197485">
              <a:lnSpc>
                <a:spcPct val="115000"/>
              </a:lnSpc>
            </a:pPr>
            <a:r>
              <a:rPr lang="en-US" sz="1900"/>
              <a:t>NB! The links to cloud storage are not accepted.</a:t>
            </a:r>
            <a:endParaRPr lang="en-US" sz="1900">
              <a:cs typeface="Arial"/>
            </a:endParaRPr>
          </a:p>
          <a:p>
            <a:pPr marL="197485" indent="-197485">
              <a:lnSpc>
                <a:spcPct val="115000"/>
              </a:lnSpc>
            </a:pPr>
            <a:endParaRPr lang="en-US" sz="1900"/>
          </a:p>
          <a:p>
            <a:pPr marL="0" indent="0">
              <a:lnSpc>
                <a:spcPct val="115000"/>
              </a:lnSpc>
              <a:buNone/>
            </a:pPr>
            <a:r>
              <a:rPr lang="en-US" sz="1900"/>
              <a:t>NB! Submissions are not accepted after the deadline.</a:t>
            </a:r>
            <a:endParaRPr lang="en-US" sz="1900">
              <a:cs typeface="Arial"/>
            </a:endParaRPr>
          </a:p>
        </p:txBody>
      </p:sp>
      <p:pic>
        <p:nvPicPr>
          <p:cNvPr id="6" name="Picture 5" descr="A cartoon of a child holding papers&#10;&#10;Description automatically generated">
            <a:extLst>
              <a:ext uri="{FF2B5EF4-FFF2-40B4-BE49-F238E27FC236}">
                <a16:creationId xmlns:a16="http://schemas.microsoft.com/office/drawing/2014/main" id="{52D2474C-0090-8ABB-FC9E-B98E312F38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-3"/>
          <a:stretch/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973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If you experience technical problems with submission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8251778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The link to </a:t>
            </a:r>
            <a:r>
              <a:rPr lang="en-US" err="1">
                <a:ea typeface="+mn-lt"/>
                <a:cs typeface="+mn-lt"/>
              </a:rPr>
              <a:t>Filesender</a:t>
            </a:r>
            <a:r>
              <a:rPr lang="en-US">
                <a:ea typeface="+mn-lt"/>
                <a:cs typeface="+mn-lt"/>
              </a:rPr>
              <a:t> and other important information about problems with submission will appear in a direct message</a:t>
            </a:r>
          </a:p>
          <a:p>
            <a:pPr marL="197485" indent="-197485"/>
            <a:endParaRPr lang="en-US">
              <a:cs typeface="Arial"/>
            </a:endParaRPr>
          </a:p>
          <a:p>
            <a:pPr marL="0" indent="0">
              <a:buNone/>
            </a:pPr>
            <a:endParaRPr lang="en-US" sz="3200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47</a:t>
            </a:fld>
            <a:endParaRPr lang="nb-NO"/>
          </a:p>
        </p:txBody>
      </p:sp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27D5F1-06B4-600D-1957-6B5269B31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0" y="2617718"/>
            <a:ext cx="6583889" cy="40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0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If you experience technical problems with 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48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>
                <a:solidFill>
                  <a:srgbClr val="FF0000"/>
                </a:solidFill>
              </a:rPr>
              <a:t>NB! Problems with internet connection is not a valid excuse for late submission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>
              <a:solidFill>
                <a:srgbClr val="FF0000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Use a stable internet connection when submitting your exam.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Have an alternative Internet connection available in case there is a problem with your network.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A good alternative is to use your phone as a WIFI hotspot. </a:t>
            </a:r>
          </a:p>
          <a:p>
            <a:pPr marL="197485" indent="-197485">
              <a:lnSpc>
                <a:spcPct val="115000"/>
              </a:lnSpc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</p:txBody>
      </p:sp>
      <p:pic>
        <p:nvPicPr>
          <p:cNvPr id="6" name="Picture 5" descr="A cartoon of a child sitting on a window sill with a computer and a book&#10;&#10;Description automatically generated">
            <a:extLst>
              <a:ext uri="{FF2B5EF4-FFF2-40B4-BE49-F238E27FC236}">
                <a16:creationId xmlns:a16="http://schemas.microsoft.com/office/drawing/2014/main" id="{AC09D9C0-1CD0-6A03-2E26-09489E633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424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C8C3-13C7-4B6F-A334-3173081A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E8AE-F2A9-4073-8638-190C0713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49</a:t>
            </a:fld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5CFBC-CC46-4540-970C-49C99E5F7832}"/>
              </a:ext>
            </a:extLst>
          </p:cNvPr>
          <p:cNvSpPr txBox="1"/>
          <p:nvPr/>
        </p:nvSpPr>
        <p:spPr>
          <a:xfrm>
            <a:off x="508794" y="1506884"/>
            <a:ext cx="787179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withdraw your paper before the deadline and submit another paper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14:cNvPr>
              <p14:cNvContentPartPr/>
              <p14:nvPr/>
            </p14:nvContentPartPr>
            <p14:xfrm>
              <a:off x="8940542" y="580002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0542" y="562002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14:cNvPr>
              <p14:cNvContentPartPr/>
              <p14:nvPr/>
            </p14:nvContentPartPr>
            <p14:xfrm>
              <a:off x="8844422" y="5800025"/>
              <a:ext cx="133200" cy="29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4422" y="5620025"/>
                <a:ext cx="312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14:cNvPr>
              <p14:cNvContentPartPr/>
              <p14:nvPr/>
            </p14:nvContentPartPr>
            <p14:xfrm>
              <a:off x="8813462" y="5754665"/>
              <a:ext cx="23148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3462" y="5574665"/>
                <a:ext cx="41112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14:cNvPr>
              <p14:cNvContentPartPr/>
              <p14:nvPr/>
            </p14:nvContentPartPr>
            <p14:xfrm>
              <a:off x="7372742" y="6612905"/>
              <a:ext cx="1152360" cy="289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82714" y="6432905"/>
                <a:ext cx="1332056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14:cNvPr>
              <p14:cNvContentPartPr/>
              <p14:nvPr/>
            </p14:nvContentPartPr>
            <p14:xfrm>
              <a:off x="2696702" y="7148585"/>
              <a:ext cx="1050480" cy="12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6702" y="6969102"/>
                <a:ext cx="1230120" cy="483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14:cNvPr>
              <p14:cNvContentPartPr/>
              <p14:nvPr/>
            </p14:nvContentPartPr>
            <p14:xfrm>
              <a:off x="2706062" y="7102484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6062" y="69224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14:cNvPr>
              <p14:cNvContentPartPr/>
              <p14:nvPr/>
            </p14:nvContentPartPr>
            <p14:xfrm>
              <a:off x="-905818" y="1024964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95818" y="84496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14:cNvPr>
              <p14:cNvContentPartPr/>
              <p14:nvPr/>
            </p14:nvContentPartPr>
            <p14:xfrm>
              <a:off x="8866382" y="5726204"/>
              <a:ext cx="228960" cy="150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76240" y="5545771"/>
                <a:ext cx="408883" cy="51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14:cNvPr>
              <p14:cNvContentPartPr/>
              <p14:nvPr/>
            </p14:nvContentPartPr>
            <p14:xfrm>
              <a:off x="8949542" y="579064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9542" y="56106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14:cNvPr>
              <p14:cNvContentPartPr/>
              <p14:nvPr/>
            </p14:nvContentPartPr>
            <p14:xfrm>
              <a:off x="6954422" y="471028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4422" y="45302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14:cNvPr>
              <p14:cNvContentPartPr/>
              <p14:nvPr/>
            </p14:nvContentPartPr>
            <p14:xfrm>
              <a:off x="6226862" y="1726964"/>
              <a:ext cx="1692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905" y="1546964"/>
                <a:ext cx="200465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14:cNvPr>
              <p14:cNvContentPartPr/>
              <p14:nvPr/>
            </p14:nvContentPartPr>
            <p14:xfrm>
              <a:off x="6613142" y="2197844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142" y="2017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14:cNvPr>
              <p14:cNvContentPartPr/>
              <p14:nvPr/>
            </p14:nvContentPartPr>
            <p14:xfrm>
              <a:off x="6252782" y="211468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2782" y="19346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14:cNvPr>
              <p14:cNvContentPartPr/>
              <p14:nvPr/>
            </p14:nvContentPartPr>
            <p14:xfrm>
              <a:off x="5671022" y="2022524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0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14:cNvPr>
              <p14:cNvContentPartPr/>
              <p14:nvPr/>
            </p14:nvContentPartPr>
            <p14:xfrm>
              <a:off x="7462742" y="465484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742" y="4474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14:cNvPr>
              <p14:cNvContentPartPr/>
              <p14:nvPr/>
            </p14:nvContentPartPr>
            <p14:xfrm>
              <a:off x="4904222" y="2022524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42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14:cNvPr>
              <p14:cNvContentPartPr/>
              <p14:nvPr/>
            </p14:nvContentPartPr>
            <p14:xfrm>
              <a:off x="4562582" y="360184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2582" y="3421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14:cNvPr>
              <p14:cNvContentPartPr/>
              <p14:nvPr/>
            </p14:nvContentPartPr>
            <p14:xfrm>
              <a:off x="2456582" y="177304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6582" y="1593044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F11822-86D3-F99D-C0AA-AB137E1D93E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4935" y="2773631"/>
            <a:ext cx="8359786" cy="31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4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80B94-4F6C-727E-5FAD-01E8D210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0C627-A049-5027-72A4-3A30F339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339"/>
            <a:ext cx="10009188" cy="55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9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C8C3-13C7-4B6F-A334-3173081A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E8AE-F2A9-4073-8638-190C0713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50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14:cNvPr>
              <p14:cNvContentPartPr/>
              <p14:nvPr/>
            </p14:nvContentPartPr>
            <p14:xfrm>
              <a:off x="8940542" y="580002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0542" y="562002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14:cNvPr>
              <p14:cNvContentPartPr/>
              <p14:nvPr/>
            </p14:nvContentPartPr>
            <p14:xfrm>
              <a:off x="8844422" y="5800025"/>
              <a:ext cx="133200" cy="29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4422" y="5620025"/>
                <a:ext cx="312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14:cNvPr>
              <p14:cNvContentPartPr/>
              <p14:nvPr/>
            </p14:nvContentPartPr>
            <p14:xfrm>
              <a:off x="8813462" y="5754665"/>
              <a:ext cx="23148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3462" y="5574665"/>
                <a:ext cx="41112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14:cNvPr>
              <p14:cNvContentPartPr/>
              <p14:nvPr/>
            </p14:nvContentPartPr>
            <p14:xfrm>
              <a:off x="7372742" y="6612905"/>
              <a:ext cx="1152360" cy="289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82714" y="6432905"/>
                <a:ext cx="1332056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14:cNvPr>
              <p14:cNvContentPartPr/>
              <p14:nvPr/>
            </p14:nvContentPartPr>
            <p14:xfrm>
              <a:off x="2696702" y="7148585"/>
              <a:ext cx="1050480" cy="12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6702" y="6969102"/>
                <a:ext cx="1230120" cy="483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14:cNvPr>
              <p14:cNvContentPartPr/>
              <p14:nvPr/>
            </p14:nvContentPartPr>
            <p14:xfrm>
              <a:off x="2706062" y="7102484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6062" y="69224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14:cNvPr>
              <p14:cNvContentPartPr/>
              <p14:nvPr/>
            </p14:nvContentPartPr>
            <p14:xfrm>
              <a:off x="-905818" y="1024964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95818" y="84496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14:cNvPr>
              <p14:cNvContentPartPr/>
              <p14:nvPr/>
            </p14:nvContentPartPr>
            <p14:xfrm>
              <a:off x="8866382" y="5726204"/>
              <a:ext cx="228960" cy="150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76240" y="5545771"/>
                <a:ext cx="408883" cy="51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14:cNvPr>
              <p14:cNvContentPartPr/>
              <p14:nvPr/>
            </p14:nvContentPartPr>
            <p14:xfrm>
              <a:off x="8949542" y="579064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9542" y="56106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14:cNvPr>
              <p14:cNvContentPartPr/>
              <p14:nvPr/>
            </p14:nvContentPartPr>
            <p14:xfrm>
              <a:off x="6954422" y="471028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4422" y="45302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14:cNvPr>
              <p14:cNvContentPartPr/>
              <p14:nvPr/>
            </p14:nvContentPartPr>
            <p14:xfrm>
              <a:off x="6226862" y="1726964"/>
              <a:ext cx="1692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905" y="1546964"/>
                <a:ext cx="200465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14:cNvPr>
              <p14:cNvContentPartPr/>
              <p14:nvPr/>
            </p14:nvContentPartPr>
            <p14:xfrm>
              <a:off x="6613142" y="2197844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142" y="2017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14:cNvPr>
              <p14:cNvContentPartPr/>
              <p14:nvPr/>
            </p14:nvContentPartPr>
            <p14:xfrm>
              <a:off x="6252782" y="211468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2782" y="19346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14:cNvPr>
              <p14:cNvContentPartPr/>
              <p14:nvPr/>
            </p14:nvContentPartPr>
            <p14:xfrm>
              <a:off x="5671022" y="2022524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0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14:cNvPr>
              <p14:cNvContentPartPr/>
              <p14:nvPr/>
            </p14:nvContentPartPr>
            <p14:xfrm>
              <a:off x="7462742" y="465484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742" y="4474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14:cNvPr>
              <p14:cNvContentPartPr/>
              <p14:nvPr/>
            </p14:nvContentPartPr>
            <p14:xfrm>
              <a:off x="4904222" y="2022524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42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14:cNvPr>
              <p14:cNvContentPartPr/>
              <p14:nvPr/>
            </p14:nvContentPartPr>
            <p14:xfrm>
              <a:off x="4562582" y="360184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2582" y="3421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14:cNvPr>
              <p14:cNvContentPartPr/>
              <p14:nvPr/>
            </p14:nvContentPartPr>
            <p14:xfrm>
              <a:off x="2456582" y="177304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6582" y="1593044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ACA0FCB-0E69-9A3D-7BE5-59344675A2F5}"/>
              </a:ext>
            </a:extLst>
          </p:cNvPr>
          <p:cNvSpPr txBox="1"/>
          <p:nvPr/>
        </p:nvSpPr>
        <p:spPr>
          <a:xfrm>
            <a:off x="992722" y="1641568"/>
            <a:ext cx="83262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srgbClr val="FF0000"/>
                </a:solidFill>
              </a:rPr>
              <a:t>NB! Remember to delete old files before uploading new files that will replace them and then press submit. When you press </a:t>
            </a:r>
            <a:r>
              <a:rPr lang="en-GB" sz="1800" i="1">
                <a:solidFill>
                  <a:srgbClr val="FF0000"/>
                </a:solidFill>
              </a:rPr>
              <a:t>Click here to submit</a:t>
            </a:r>
            <a:r>
              <a:rPr lang="en-GB" sz="1800">
                <a:solidFill>
                  <a:srgbClr val="FF0000"/>
                </a:solidFill>
              </a:rPr>
              <a:t>, everything that is uploaded in the flow will be sent for grading.</a:t>
            </a:r>
            <a:endParaRPr lang="en-GB" sz="1800">
              <a:solidFill>
                <a:srgbClr val="FF0000"/>
              </a:solidFill>
              <a:cs typeface="Arial"/>
            </a:endParaRPr>
          </a:p>
        </p:txBody>
      </p:sp>
      <p:pic>
        <p:nvPicPr>
          <p:cNvPr id="6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C7940-0EE5-EB36-9A47-8E03F4ABD4A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8791" y="2958437"/>
            <a:ext cx="8158598" cy="3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8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Types of </a:t>
            </a:r>
            <a:r>
              <a:rPr lang="en-US">
                <a:hlinkClick r:id="rId2"/>
              </a:rPr>
              <a:t>electronic school exams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51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1" y="1707068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/>
              <a:t>Exams with </a:t>
            </a:r>
            <a:r>
              <a:rPr lang="en-US">
                <a:hlinkClick r:id="rId3"/>
              </a:rPr>
              <a:t>lockdown browser</a:t>
            </a:r>
            <a:endParaRPr lang="en-US"/>
          </a:p>
          <a:p>
            <a:pPr marL="457200" indent="-457200"/>
            <a:r>
              <a:rPr lang="en-US"/>
              <a:t>FLOWlock</a:t>
            </a:r>
          </a:p>
          <a:p>
            <a:pPr marL="457200" indent="-457200"/>
            <a:r>
              <a:rPr lang="en-US"/>
              <a:t>FLOWmulti (interactive exam)</a:t>
            </a:r>
          </a:p>
          <a:p>
            <a:pPr marL="0" indent="0">
              <a:buNone/>
            </a:pPr>
            <a:r>
              <a:rPr lang="en-US"/>
              <a:t>Exams with </a:t>
            </a:r>
            <a:r>
              <a:rPr lang="en-US">
                <a:hlinkClick r:id="rId2"/>
              </a:rPr>
              <a:t>Device monitor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44D6A6CC-35F5-BF54-2113-D4158D47A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27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650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Before the exam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52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You must make all necessary preparations before the exam, as no compensation will be given for any time lost due to inadequate preparation.</a:t>
            </a:r>
          </a:p>
          <a:p>
            <a:pPr marL="0" indent="0">
              <a:buNone/>
            </a:pPr>
            <a:br>
              <a:rPr lang="en-US" sz="2000"/>
            </a:br>
            <a:r>
              <a:rPr lang="en-US" sz="2000"/>
              <a:t>You can find information about the preparations </a:t>
            </a:r>
            <a:r>
              <a:rPr lang="en-US" sz="2000">
                <a:hlinkClick r:id="rId2"/>
              </a:rPr>
              <a:t>here</a:t>
            </a: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31D5C-2A22-DECA-C615-59FBB707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66" y="1720800"/>
            <a:ext cx="3591467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013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22" y="252239"/>
            <a:ext cx="7560840" cy="864644"/>
          </a:xfrm>
        </p:spPr>
        <p:txBody>
          <a:bodyPr>
            <a:normAutofit fontScale="90000"/>
          </a:bodyPr>
          <a:lstStyle/>
          <a:p>
            <a:r>
              <a:rPr lang="en-US" sz="3100"/>
              <a:t>Download lockdown browser and Device monitor for school exams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3304" y="2185597"/>
            <a:ext cx="4287488" cy="4220989"/>
          </a:xfrm>
        </p:spPr>
        <p:txBody>
          <a:bodyPr>
            <a:normAutofit fontScale="92500" lnSpcReduction="10000"/>
          </a:bodyPr>
          <a:lstStyle/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 your name in the upper right corner and select </a:t>
            </a:r>
            <a:r>
              <a:rPr lang="en-US" sz="1800" i="1">
                <a:ea typeface="+mn-lt"/>
                <a:cs typeface="+mn-lt"/>
              </a:rPr>
              <a:t>Edit profile.</a:t>
            </a:r>
            <a:endParaRPr lang="en-US" sz="1800">
              <a:ea typeface="+mn-lt"/>
              <a:cs typeface="+mn-lt"/>
            </a:endParaRP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 </a:t>
            </a:r>
            <a:r>
              <a:rPr lang="en-US" sz="1800" i="1">
                <a:ea typeface="+mn-lt"/>
                <a:cs typeface="+mn-lt"/>
              </a:rPr>
              <a:t>System </a:t>
            </a:r>
            <a:r>
              <a:rPr lang="en-US" sz="1800">
                <a:ea typeface="+mn-lt"/>
                <a:cs typeface="+mn-lt"/>
              </a:rPr>
              <a:t>.</a:t>
            </a: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 Download.</a:t>
            </a:r>
            <a:endParaRPr lang="en-US" sz="1800">
              <a:cs typeface="Arial"/>
            </a:endParaRP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cs typeface="Arial"/>
              </a:rPr>
              <a:t>You can also test the browser and the monitor</a:t>
            </a: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cs typeface="Arial"/>
              </a:rPr>
              <a:t>You can also download from the exam flow (available 1 week before the exam).</a:t>
            </a:r>
          </a:p>
          <a:p>
            <a:pPr marL="0" indent="0" algn="just">
              <a:buNone/>
            </a:pPr>
            <a:endParaRPr lang="en-US" sz="1800">
              <a:solidFill>
                <a:srgbClr val="404040"/>
              </a:solidFill>
              <a:cs typeface="Arial"/>
            </a:endParaRPr>
          </a:p>
          <a:p>
            <a:pPr marL="0" indent="0" algn="just">
              <a:buNone/>
            </a:pPr>
            <a:r>
              <a:rPr lang="en-US" sz="1600">
                <a:solidFill>
                  <a:srgbClr val="FF0000"/>
                </a:solidFill>
                <a:cs typeface="Arial"/>
              </a:rPr>
              <a:t>NB! You won't be compensated for the time used to download and install lockdown browser or Device monitor on the exam day. Technical invigilators will prioritize other issues.</a:t>
            </a: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nb-NO" sz="2200"/>
          </a:p>
          <a:p>
            <a:pPr marL="266700" lvl="1" indent="0" eaLnBrk="1" hangingPunct="1">
              <a:buNone/>
            </a:pPr>
            <a:endParaRPr lang="nb-NO" altLang="nb-NO" sz="200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14343-230F-DB26-99E5-E8B6BF3AFFA0}"/>
              </a:ext>
            </a:extLst>
          </p:cNvPr>
          <p:cNvSpPr txBox="1"/>
          <p:nvPr/>
        </p:nvSpPr>
        <p:spPr>
          <a:xfrm>
            <a:off x="254568" y="1185622"/>
            <a:ext cx="82260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You must download the latest version of lockdown browser and Device monitor before every examination period:</a:t>
            </a:r>
            <a:endParaRPr lang="en-US" sz="2400">
              <a:cs typeface="Arial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29CBDAD-6231-1F8B-DD79-F9B87840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2" y="2186907"/>
            <a:ext cx="4292269" cy="1373097"/>
          </a:xfrm>
          <a:prstGeom prst="rect">
            <a:avLst/>
          </a:prstGeom>
        </p:spPr>
      </p:pic>
      <p:pic>
        <p:nvPicPr>
          <p:cNvPr id="3" name="Picture 2" descr="A screenshot of a login page&#10;&#10;Description automatically generated">
            <a:extLst>
              <a:ext uri="{FF2B5EF4-FFF2-40B4-BE49-F238E27FC236}">
                <a16:creationId xmlns:a16="http://schemas.microsoft.com/office/drawing/2014/main" id="{565E72AD-6B6E-C451-3FA6-43671FDA4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77" y="3772103"/>
            <a:ext cx="4475074" cy="29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321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79817-CCF7-445C-854F-C3F400324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630" y="1951831"/>
            <a:ext cx="5596520" cy="3565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BEACB-3146-4741-A1D7-4CE3A62E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54</a:t>
            </a:fld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4429B-47E0-EC76-2DC7-D5A4ACFAC9E6}"/>
              </a:ext>
            </a:extLst>
          </p:cNvPr>
          <p:cNvSpPr txBox="1"/>
          <p:nvPr/>
        </p:nvSpPr>
        <p:spPr>
          <a:xfrm>
            <a:off x="956820" y="626444"/>
            <a:ext cx="7715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Download lockdown browser and/or Device monitor for school exams</a:t>
            </a:r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98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22" y="252239"/>
            <a:ext cx="7560840" cy="864644"/>
          </a:xfrm>
        </p:spPr>
        <p:txBody>
          <a:bodyPr>
            <a:normAutofit/>
          </a:bodyPr>
          <a:lstStyle/>
          <a:p>
            <a:r>
              <a:rPr lang="en-US" sz="3100"/>
              <a:t>Practice in demo flows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40098" y="1188343"/>
            <a:ext cx="7967527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>
                <a:cs typeface="Arial"/>
              </a:rPr>
              <a:t>Practice in demo flows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US">
              <a:latin typeface="+mn-lt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nb-NO" sz="2200">
              <a:latin typeface="+mn-lt"/>
              <a:cs typeface="Arial"/>
            </a:endParaRPr>
          </a:p>
          <a:p>
            <a:pPr marL="266700" lvl="1" indent="0">
              <a:buNone/>
            </a:pPr>
            <a:endParaRPr lang="nb-NO" altLang="nb-NO" sz="2000">
              <a:latin typeface="+mn-lt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E476102-77B1-D906-0158-849AF856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5" y="2233408"/>
            <a:ext cx="8359721" cy="38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638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86726-3E05-4C63-ABA4-C2C0FE17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56</a:t>
            </a:fld>
            <a:endParaRPr lang="nb-NO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D6580E-524C-4B13-BEB9-8008D1D6A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529" y="1266031"/>
            <a:ext cx="8736443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4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57</a:t>
            </a:fld>
            <a:endParaRPr lang="nb-NO"/>
          </a:p>
        </p:txBody>
      </p:sp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7ABA66-BFF2-1E7A-A1DB-633F4F61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2" y="2376189"/>
            <a:ext cx="7150461" cy="4213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9940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Detailed manual is available in the exam flow (activated approx. 1 week before the exam)</a:t>
            </a:r>
          </a:p>
        </p:txBody>
      </p:sp>
    </p:spTree>
    <p:extLst>
      <p:ext uri="{BB962C8B-B14F-4D97-AF65-F5344CB8AC3E}">
        <p14:creationId xmlns:p14="http://schemas.microsoft.com/office/powerpoint/2010/main" val="58779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58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9940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2. </a:t>
            </a:r>
            <a:r>
              <a:rPr lang="en-US">
                <a:ea typeface="+mn-lt"/>
                <a:cs typeface="+mn-lt"/>
              </a:rPr>
              <a:t>Manuals from the </a:t>
            </a:r>
            <a:r>
              <a:rPr lang="en-US" err="1">
                <a:ea typeface="+mn-lt"/>
                <a:cs typeface="+mn-lt"/>
              </a:rPr>
              <a:t>WISEflow</a:t>
            </a:r>
            <a:r>
              <a:rPr lang="en-US">
                <a:ea typeface="+mn-lt"/>
                <a:cs typeface="+mn-lt"/>
              </a:rPr>
              <a:t> supplier </a:t>
            </a:r>
            <a:r>
              <a:rPr lang="en-US" err="1">
                <a:ea typeface="+mn-lt"/>
                <a:cs typeface="+mn-lt"/>
              </a:rPr>
              <a:t>UNIwise</a:t>
            </a:r>
            <a:r>
              <a:rPr lang="en-US">
                <a:ea typeface="+mn-lt"/>
                <a:cs typeface="+mn-lt"/>
              </a:rPr>
              <a:t> can be found under Support </a:t>
            </a:r>
            <a:endParaRPr lang="en-US">
              <a:cs typeface="Arial"/>
            </a:endParaRPr>
          </a:p>
        </p:txBody>
      </p:sp>
      <p:pic>
        <p:nvPicPr>
          <p:cNvPr id="6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5211DC-1716-EBFD-4E85-FFABEBC1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47"/>
          <a:stretch/>
        </p:blipFill>
        <p:spPr>
          <a:xfrm>
            <a:off x="833199" y="2088453"/>
            <a:ext cx="6859121" cy="1636610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5CA587-BC3D-C927-6FA2-B0EF9180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2" y="3935233"/>
            <a:ext cx="4841575" cy="26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4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information/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59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23683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3. Information on NHH website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  <a:hlinkClick r:id="rId2"/>
              </a:rPr>
              <a:t>School exam</a:t>
            </a:r>
            <a:endParaRPr lang="en-US">
              <a:ea typeface="+mn-lt"/>
              <a:cs typeface="+mn-lt"/>
            </a:endParaRP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  <a:hlinkClick r:id="rId3"/>
              </a:rPr>
              <a:t>Home exam</a:t>
            </a:r>
            <a:endParaRPr lang="en-US">
              <a:cs typeface="Arial"/>
            </a:endParaRPr>
          </a:p>
        </p:txBody>
      </p:sp>
      <p:pic>
        <p:nvPicPr>
          <p:cNvPr id="3" name="Picture 2" descr="A screenshot of a computer exam&#10;&#10;Description automatically generated">
            <a:extLst>
              <a:ext uri="{FF2B5EF4-FFF2-40B4-BE49-F238E27FC236}">
                <a16:creationId xmlns:a16="http://schemas.microsoft.com/office/drawing/2014/main" id="{B32812C4-AE6D-5A0B-ACBE-011EF2E4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843" y="2061836"/>
            <a:ext cx="5068933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C0DF0-CBFF-2460-2CA2-308EEB46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E3C5E-DB9C-F87A-AC4D-0D5369F7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354"/>
            <a:ext cx="10009188" cy="56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2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		Laptop </a:t>
            </a:r>
            <a:r>
              <a:rPr lang="en-US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9" y="1501103"/>
            <a:ext cx="7929682" cy="4680634"/>
          </a:xfrm>
        </p:spPr>
        <p:txBody>
          <a:bodyPr>
            <a:normAutofit fontScale="70000" lnSpcReduction="20000"/>
          </a:bodyPr>
          <a:lstStyle/>
          <a:p>
            <a:r>
              <a:rPr lang="nb-NO" err="1"/>
              <a:t>We</a:t>
            </a:r>
            <a:r>
              <a:rPr lang="nb-NO"/>
              <a:t> have a </a:t>
            </a:r>
            <a:r>
              <a:rPr lang="nb-NO" err="1"/>
              <a:t>limited</a:t>
            </a:r>
            <a:r>
              <a:rPr lang="nb-NO"/>
              <a:t> </a:t>
            </a:r>
            <a:r>
              <a:rPr lang="nb-NO" err="1"/>
              <a:t>number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laptops for </a:t>
            </a:r>
            <a:r>
              <a:rPr lang="nb-NO" err="1"/>
              <a:t>emergency</a:t>
            </a:r>
            <a:r>
              <a:rPr lang="nb-NO"/>
              <a:t> </a:t>
            </a:r>
            <a:r>
              <a:rPr lang="nb-NO" err="1"/>
              <a:t>needs</a:t>
            </a:r>
            <a:r>
              <a:rPr lang="nb-NO"/>
              <a:t> </a:t>
            </a:r>
            <a:r>
              <a:rPr lang="nb-NO" err="1"/>
              <a:t>only</a:t>
            </a:r>
            <a:r>
              <a:rPr lang="nb-NO"/>
              <a:t>. </a:t>
            </a:r>
            <a:r>
              <a:rPr lang="nb-NO" err="1"/>
              <a:t>These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reserved</a:t>
            </a:r>
            <a:r>
              <a:rPr lang="nb-NO"/>
              <a:t> for </a:t>
            </a:r>
            <a:r>
              <a:rPr lang="nb-NO" err="1"/>
              <a:t>those</a:t>
            </a:r>
            <a:r>
              <a:rPr lang="nb-NO"/>
              <a:t> </a:t>
            </a:r>
            <a:r>
              <a:rPr lang="nb-NO" err="1"/>
              <a:t>who</a:t>
            </a:r>
            <a:r>
              <a:rPr lang="nb-NO"/>
              <a:t> </a:t>
            </a:r>
            <a:r>
              <a:rPr lang="nb-NO" err="1"/>
              <a:t>experience</a:t>
            </a:r>
            <a:r>
              <a:rPr lang="nb-NO"/>
              <a:t> problems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their</a:t>
            </a:r>
            <a:r>
              <a:rPr lang="nb-NO"/>
              <a:t> </a:t>
            </a:r>
            <a:r>
              <a:rPr lang="nb-NO" err="1"/>
              <a:t>own</a:t>
            </a:r>
            <a:r>
              <a:rPr lang="nb-NO"/>
              <a:t> PC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day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exam</a:t>
            </a:r>
            <a:r>
              <a:rPr lang="nb-NO"/>
              <a:t>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REGULATIONS FOR FULL-TIME STUDY PROGRAMMES AT THE NORWEGIAN SCHOOL OF ECONOMICS (NHH), </a:t>
            </a:r>
            <a:r>
              <a:rPr lang="nb-NO" b="1" err="1"/>
              <a:t>Section</a:t>
            </a:r>
            <a:r>
              <a:rPr lang="nb-NO" b="1"/>
              <a:t> 1-7 Laptop computers:</a:t>
            </a:r>
            <a:endParaRPr lang="nb-NO"/>
          </a:p>
          <a:p>
            <a:pPr marL="0" indent="0">
              <a:buNone/>
            </a:pPr>
            <a:endParaRPr lang="nb-NO"/>
          </a:p>
          <a:p>
            <a:r>
              <a:rPr lang="nb-NO"/>
              <a:t>Students at NHH must have </a:t>
            </a:r>
            <a:r>
              <a:rPr lang="nb-NO" err="1"/>
              <a:t>access</a:t>
            </a:r>
            <a:r>
              <a:rPr lang="nb-NO"/>
              <a:t> to </a:t>
            </a:r>
            <a:r>
              <a:rPr lang="nb-NO" err="1"/>
              <a:t>their</a:t>
            </a:r>
            <a:r>
              <a:rPr lang="nb-NO"/>
              <a:t> </a:t>
            </a:r>
            <a:r>
              <a:rPr lang="nb-NO" err="1"/>
              <a:t>own</a:t>
            </a:r>
            <a:r>
              <a:rPr lang="nb-NO"/>
              <a:t> laptop computers in </a:t>
            </a:r>
            <a:r>
              <a:rPr lang="nb-NO" err="1"/>
              <a:t>connection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teaching</a:t>
            </a:r>
            <a:r>
              <a:rPr lang="nb-NO"/>
              <a:t> and </a:t>
            </a:r>
            <a:r>
              <a:rPr lang="nb-NO" err="1"/>
              <a:t>assessment</a:t>
            </a:r>
            <a:r>
              <a:rPr lang="nb-NO"/>
              <a:t>. </a:t>
            </a:r>
            <a:r>
              <a:rPr lang="nb-NO" err="1"/>
              <a:t>Requirements</a:t>
            </a:r>
            <a:r>
              <a:rPr lang="nb-NO"/>
              <a:t> </a:t>
            </a:r>
            <a:r>
              <a:rPr lang="nb-NO" err="1"/>
              <a:t>apply</a:t>
            </a:r>
            <a:r>
              <a:rPr lang="nb-NO"/>
              <a:t> in </a:t>
            </a:r>
            <a:r>
              <a:rPr lang="nb-NO" err="1"/>
              <a:t>relation</a:t>
            </a:r>
            <a:r>
              <a:rPr lang="nb-NO"/>
              <a:t> to </a:t>
            </a:r>
            <a:r>
              <a:rPr lang="nb-NO" err="1"/>
              <a:t>equipment</a:t>
            </a:r>
            <a:r>
              <a:rPr lang="nb-NO"/>
              <a:t> and software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Test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webcam</a:t>
            </a:r>
            <a:r>
              <a:rPr lang="nb-NO"/>
              <a:t> in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demoflows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618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>
            <a:noAutofit/>
          </a:bodyPr>
          <a:lstStyle/>
          <a:p>
            <a:r>
              <a:rPr lang="nb-NO" sz="3200">
                <a:ea typeface="+mj-lt"/>
                <a:cs typeface="+mj-lt"/>
              </a:rPr>
              <a:t>4</a:t>
            </a:r>
            <a:r>
              <a:rPr lang="en-US" sz="3200">
                <a:ea typeface="+mj-lt"/>
                <a:cs typeface="+mj-lt"/>
              </a:rPr>
              <a:t>. Check the PC, mouse, keyboard, WEB camera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9" y="1501103"/>
            <a:ext cx="8582271" cy="5358774"/>
          </a:xfrm>
        </p:spPr>
        <p:txBody>
          <a:bodyPr>
            <a:normAutofit/>
          </a:bodyPr>
          <a:lstStyle/>
          <a:p>
            <a:pPr marL="197485" indent="-197485"/>
            <a:r>
              <a:rPr lang="en-US" sz="2000">
                <a:ea typeface="+mn-lt"/>
                <a:cs typeface="+mn-lt"/>
              </a:rPr>
              <a:t>PC: lockdown browser installed, you have administrator access to your PC, deactivate automatic Windows updates, deactivate VPN, uninstall virtual computers.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Test in the demo flow that the WEB camera takes legible pictures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Allowed to use a wired mouse, keyboard, external web camera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No cordless equipment is allowed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External monitor is not allowed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50669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On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exam</a:t>
            </a:r>
            <a:r>
              <a:rPr lang="nb-NO"/>
              <a:t> </a:t>
            </a:r>
            <a:r>
              <a:rPr lang="nb-NO" err="1"/>
              <a:t>day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62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Start the flow at 8:45. If you start the flow after 9:00, you will have to wait for the invigilator to write the password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8C768-2E0D-4D2D-B522-E5AD7B9C2B18}"/>
              </a:ext>
            </a:extLst>
          </p:cNvPr>
          <p:cNvSpPr txBox="1"/>
          <p:nvPr/>
        </p:nvSpPr>
        <p:spPr>
          <a:xfrm>
            <a:off x="359728" y="5600015"/>
            <a:ext cx="795185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NB! The time lost while waiting for the invigilator will not be compensated for</a:t>
            </a:r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F24B13F-EB74-D4FA-2F0D-60D374DB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9" y="2247110"/>
            <a:ext cx="3010408" cy="2622034"/>
          </a:xfrm>
          <a:prstGeom prst="rect">
            <a:avLst/>
          </a:prstGeom>
        </p:spPr>
      </p:pic>
      <p:pic>
        <p:nvPicPr>
          <p:cNvPr id="8" name="Picture 7" descr="A screenshot of a login page&#10;&#10;Description automatically generated">
            <a:extLst>
              <a:ext uri="{FF2B5EF4-FFF2-40B4-BE49-F238E27FC236}">
                <a16:creationId xmlns:a16="http://schemas.microsoft.com/office/drawing/2014/main" id="{66C130F5-2E29-A584-DC52-AB4389D1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966" y="2200774"/>
            <a:ext cx="3119893" cy="27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87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FLOWlock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63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 WORD-like text editor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8C768-2E0D-4D2D-B522-E5AD7B9C2B18}"/>
              </a:ext>
            </a:extLst>
          </p:cNvPr>
          <p:cNvSpPr txBox="1"/>
          <p:nvPr/>
        </p:nvSpPr>
        <p:spPr>
          <a:xfrm>
            <a:off x="359728" y="5600015"/>
            <a:ext cx="8661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NB! Your answer paper will be converted to a PDF-file, there can be margin width </a:t>
            </a:r>
          </a:p>
          <a:p>
            <a:r>
              <a:rPr lang="en-US" sz="1800">
                <a:solidFill>
                  <a:srgbClr val="FF0000"/>
                </a:solidFill>
              </a:rPr>
              <a:t>discrepancies, thus some words can be moved to a new line. </a:t>
            </a:r>
          </a:p>
          <a:p>
            <a:r>
              <a:rPr lang="en-US" sz="1800">
                <a:solidFill>
                  <a:srgbClr val="FF0000"/>
                </a:solidFill>
              </a:rPr>
              <a:t>If the alignment is important (e.g., accounting), create a table!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61CDFE-4973-959C-16A9-3BB75061A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131" y="1883031"/>
            <a:ext cx="5550477" cy="3556243"/>
          </a:xfrm>
        </p:spPr>
      </p:pic>
    </p:spTree>
    <p:extLst>
      <p:ext uri="{BB962C8B-B14F-4D97-AF65-F5344CB8AC3E}">
        <p14:creationId xmlns:p14="http://schemas.microsoft.com/office/powerpoint/2010/main" val="489793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FLOWlock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64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Permitted internet resources and attachments to download (ex., formula sheets, Excel files)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2FF4A01-B8A4-B856-3339-B493C747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6" y="2546935"/>
            <a:ext cx="9007800" cy="237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0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91CD-F28A-4437-9843-E81AF48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Navigation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4580C-E47C-4CEC-BDB8-52950DD8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65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8F79CA-B3CD-49A9-BF1B-F436641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5194" y="1472712"/>
            <a:ext cx="5714999" cy="5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07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91CD-F28A-4437-9843-E81AF48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Navigation</a:t>
            </a:r>
            <a:r>
              <a:rPr lang="nb-NO"/>
              <a:t>: </a:t>
            </a:r>
            <a:r>
              <a:rPr lang="nb-NO" err="1"/>
              <a:t>Assignment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4580C-E47C-4CEC-BDB8-52950DD8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66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C4D43-C7DD-DE6B-DE8E-86279325C052}"/>
              </a:ext>
            </a:extLst>
          </p:cNvPr>
          <p:cNvSpPr txBox="1"/>
          <p:nvPr/>
        </p:nvSpPr>
        <p:spPr>
          <a:xfrm>
            <a:off x="752537" y="1631105"/>
            <a:ext cx="83135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You can open the exam assignment in its own tab</a:t>
            </a:r>
          </a:p>
        </p:txBody>
      </p:sp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18988D-CE78-FD5F-A113-930AE368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72" y="2145909"/>
            <a:ext cx="6973968" cy="41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9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F38D-610C-4F4C-9186-46595BCD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AA2DB-EC3A-41E7-A36D-AAACBB28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67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C11FD9-FCC4-4533-B34F-AA1349DE77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9594" y="1494631"/>
            <a:ext cx="358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1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83D0-A985-4EDB-BE0C-F046DE09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1516D-F343-4A57-876D-50258004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68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7BD830-53EA-48D2-9CD3-AA60E86BE73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5363" y="1893888"/>
            <a:ext cx="3745175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08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2D3B-9984-4C76-A3C8-10D3F034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D196-3316-4D88-8009-689FFADD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69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FC114D-ECB6-4158-8D66-78E32DAD16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395" y="1570831"/>
            <a:ext cx="8488152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4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2F929-549B-C74B-6159-78B0E282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6" name="Rektangel 1">
            <a:extLst>
              <a:ext uri="{FF2B5EF4-FFF2-40B4-BE49-F238E27FC236}">
                <a16:creationId xmlns:a16="http://schemas.microsoft.com/office/drawing/2014/main" id="{4896CA58-1ECF-85B5-E9CC-E4A218506EC4}"/>
              </a:ext>
            </a:extLst>
          </p:cNvPr>
          <p:cNvSpPr/>
          <p:nvPr/>
        </p:nvSpPr>
        <p:spPr>
          <a:xfrm>
            <a:off x="-1091406" y="-116114"/>
            <a:ext cx="12192000" cy="7757885"/>
          </a:xfrm>
          <a:prstGeom prst="rect">
            <a:avLst/>
          </a:prstGeom>
          <a:solidFill>
            <a:srgbClr val="FFF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pic>
        <p:nvPicPr>
          <p:cNvPr id="7" name="Bilde 2">
            <a:extLst>
              <a:ext uri="{FF2B5EF4-FFF2-40B4-BE49-F238E27FC236}">
                <a16:creationId xmlns:a16="http://schemas.microsoft.com/office/drawing/2014/main" id="{C6F9A0C3-8A8E-012C-CA70-06319E20C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1265" y="3339241"/>
            <a:ext cx="5746657" cy="8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7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FDA3-88B6-4611-BA46-78396F58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 editor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8C72E-C3EC-4351-B5C5-358D505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70</a:t>
            </a:fld>
            <a:endParaRPr lang="nb-NO"/>
          </a:p>
        </p:txBody>
      </p:sp>
      <p:pic>
        <p:nvPicPr>
          <p:cNvPr id="5" name="Content Placeholder 4" descr="FormulaEditor.png">
            <a:hlinkClick r:id="rId3"/>
            <a:extLst>
              <a:ext uri="{FF2B5EF4-FFF2-40B4-BE49-F238E27FC236}">
                <a16:creationId xmlns:a16="http://schemas.microsoft.com/office/drawing/2014/main" id="{474FF1CC-5CFA-4BAA-BAA7-3EECDE3195B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1799431"/>
            <a:ext cx="8534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848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2D3B-9984-4C76-A3C8-10D3F034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WEBCAM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D196-3316-4D88-8009-689FFADD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71</a:t>
            </a:fld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F1C4F-6391-476A-B5DB-35EF225A3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15" y="1467930"/>
            <a:ext cx="8778262" cy="4237730"/>
          </a:xfrm>
        </p:spPr>
        <p:txBody>
          <a:bodyPr/>
          <a:lstStyle/>
          <a:p>
            <a:pPr marL="197485" indent="-197485"/>
            <a:r>
              <a:rPr lang="en-US"/>
              <a:t> Use a special sheet for taking pictures handed out by invigilators</a:t>
            </a:r>
          </a:p>
          <a:p>
            <a:pPr marL="197485" indent="-197485"/>
            <a:r>
              <a:rPr lang="en-US">
                <a:ea typeface="+mn-lt"/>
                <a:cs typeface="+mn-lt"/>
              </a:rPr>
              <a:t>You can edit Webcam pictures.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5F6A6-423F-4C37-9E67-97EF4A95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98" y="2198396"/>
            <a:ext cx="334202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54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AF52-BF1F-4212-9215-4A8899AB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must insert pictures into your answer paper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CD5168-CE0A-4D7A-AD35-9E8C23170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5994" y="1570831"/>
            <a:ext cx="6873094" cy="46844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637B9-0CCE-4B45-8853-B268B7F7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4553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BBFBC-94B0-45BE-ADA9-09351EB5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FLOWmulti: the interactive exam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F0205-4D3E-48E3-A70C-71DF08B5C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93" y="1478516"/>
            <a:ext cx="8687459" cy="51215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B6EC4-D898-4778-A24A-1CE0C563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0350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1B7B-99D1-4E94-BF5F-F015F615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FLOWmulti: the interactive exam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ADE1D-1DA0-4339-9FD3-FEB0CF77C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93" y="1457187"/>
            <a:ext cx="6324601" cy="3759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BC9E4-9366-4D40-8AA6-2B94A7F9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74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0D5A8-7B8B-4448-8B8D-583EAB2AE0DD}"/>
              </a:ext>
            </a:extLst>
          </p:cNvPr>
          <p:cNvSpPr txBox="1"/>
          <p:nvPr/>
        </p:nvSpPr>
        <p:spPr>
          <a:xfrm>
            <a:off x="506883" y="5415652"/>
            <a:ext cx="876491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/>
              <a:t>1. Navigate between sections of the questionnaire.</a:t>
            </a:r>
          </a:p>
          <a:p>
            <a:pPr>
              <a:lnSpc>
                <a:spcPct val="150000"/>
              </a:lnSpc>
            </a:pPr>
            <a:r>
              <a:rPr lang="en-US" sz="1800"/>
              <a:t>2. The current section is situated here. A section can have multiple questions. </a:t>
            </a:r>
          </a:p>
          <a:p>
            <a:pPr>
              <a:lnSpc>
                <a:spcPct val="150000"/>
              </a:lnSpc>
            </a:pPr>
            <a:r>
              <a:rPr lang="en-US" sz="1800"/>
              <a:t>3. Annotation and overview tools for FLOWmulti. 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87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22E4-3CF3-4899-A972-96396DBD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Annotation tools: changes visible only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9AB2-3BE4-4DEA-8ADB-DB157CFFD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5CAD0-2291-4AB9-8C80-B59CD7FD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75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80968-D1BD-4E3D-A5BB-88CB428E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5" y="1449754"/>
            <a:ext cx="3345777" cy="184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9D1FF-F13D-BD4A-72A5-9729A0EA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68" y="1450212"/>
            <a:ext cx="2983584" cy="192763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D7F195-56D2-7CAB-764D-271931856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6" y="3533171"/>
            <a:ext cx="3736258" cy="221033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6337DC-3EC1-9346-37E0-FD6E3B1EC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470" y="3502780"/>
            <a:ext cx="3106906" cy="2450656"/>
          </a:xfrm>
          <a:prstGeom prst="rect">
            <a:avLst/>
          </a:prstGeom>
        </p:spPr>
      </p:pic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7866F12-308B-20F4-3A06-8FFA35BFB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020" y="3723698"/>
            <a:ext cx="3069839" cy="19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9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specific question types you can add appendices to the section. Click the "Manage appendices" to open the Appendix manager in a new tab.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76</a:t>
            </a:fld>
            <a:endParaRPr lang="nb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04300C0-AAA6-597D-BEA0-78DE055B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3" y="3697541"/>
            <a:ext cx="8685778" cy="18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51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appendix manager shows you which section is open.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77</a:t>
            </a:fld>
            <a:endParaRPr lang="nb-NO"/>
          </a:p>
        </p:txBody>
      </p:sp>
      <p:pic>
        <p:nvPicPr>
          <p:cNvPr id="6" name="Picture 5" descr="Screenshot_2019-03-01_at_16.03.17.png">
            <a:extLst>
              <a:ext uri="{FF2B5EF4-FFF2-40B4-BE49-F238E27FC236}">
                <a16:creationId xmlns:a16="http://schemas.microsoft.com/office/drawing/2014/main" id="{FC954181-A1A3-4A13-A8C7-09BA2F8ED7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94" y="2485231"/>
            <a:ext cx="2393315" cy="3975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0751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570831"/>
            <a:ext cx="8778262" cy="4237730"/>
          </a:xfrm>
        </p:spPr>
        <p:txBody>
          <a:bodyPr/>
          <a:lstStyle/>
          <a:p>
            <a:r>
              <a:rPr lang="en-US"/>
              <a:t>You can preview appendices for the section in the dropdown to the right of the manage appendices button.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78</a:t>
            </a:fld>
            <a:endParaRPr lang="nb-NO"/>
          </a:p>
        </p:txBody>
      </p:sp>
      <p:pic>
        <p:nvPicPr>
          <p:cNvPr id="9" name="Picture 8" descr="Screenshot_2019-03-01_at_16.04.31.png">
            <a:extLst>
              <a:ext uri="{FF2B5EF4-FFF2-40B4-BE49-F238E27FC236}">
                <a16:creationId xmlns:a16="http://schemas.microsoft.com/office/drawing/2014/main" id="{7107D070-B9AB-40F7-B742-4EB142BC2D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2561431"/>
            <a:ext cx="72390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2338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79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8A6AE9-820C-4CAD-9476-782490E11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807" y="2942431"/>
            <a:ext cx="4800600" cy="3728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845820" y="1480804"/>
            <a:ext cx="7892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Do not be worried if you get this message during the exam: press </a:t>
            </a:r>
            <a:r>
              <a:rPr lang="en-US" sz="2800" i="1">
                <a:solidFill>
                  <a:schemeClr val="tx1">
                    <a:lumMod val="75000"/>
                    <a:lumOff val="25000"/>
                  </a:schemeClr>
                </a:solidFill>
              </a:rPr>
              <a:t>Ok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and continue working </a:t>
            </a:r>
          </a:p>
        </p:txBody>
      </p:sp>
    </p:spTree>
    <p:extLst>
      <p:ext uri="{BB962C8B-B14F-4D97-AF65-F5344CB8AC3E}">
        <p14:creationId xmlns:p14="http://schemas.microsoft.com/office/powerpoint/2010/main" val="180257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6858" y="878795"/>
            <a:ext cx="8065878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eaLnBrk="1" hangingPunct="1"/>
            <a:r>
              <a:rPr lang="nb-NO" altLang="nb-NO" sz="3100"/>
              <a:t>Important </a:t>
            </a:r>
            <a:r>
              <a:rPr lang="nb-NO" altLang="nb-NO" sz="3100" err="1"/>
              <a:t>information</a:t>
            </a:r>
            <a:r>
              <a:rPr lang="nb-NO" altLang="nb-NO" sz="310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09723" y="1836415"/>
            <a:ext cx="8424400" cy="5040842"/>
          </a:xfrm>
        </p:spPr>
        <p:txBody>
          <a:bodyPr lIns="101098" tIns="50550" rIns="101098" bIns="50550">
            <a:normAutofit/>
          </a:bodyPr>
          <a:lstStyle/>
          <a:p>
            <a:pPr marL="0" indent="0">
              <a:buNone/>
            </a:pPr>
            <a:r>
              <a:rPr lang="nb-NO" altLang="nb-NO" sz="2300" b="1"/>
              <a:t>It is </a:t>
            </a:r>
            <a:r>
              <a:rPr lang="nb-NO" altLang="nb-NO" sz="2300" b="1" err="1"/>
              <a:t>your</a:t>
            </a:r>
            <a:r>
              <a:rPr lang="nb-NO" altLang="nb-NO" sz="2300" b="1"/>
              <a:t> </a:t>
            </a:r>
            <a:r>
              <a:rPr lang="nb-NO" altLang="nb-NO" sz="2300" b="1" err="1"/>
              <a:t>own</a:t>
            </a:r>
            <a:r>
              <a:rPr lang="nb-NO" altLang="nb-NO" sz="2300" b="1"/>
              <a:t> </a:t>
            </a:r>
            <a:r>
              <a:rPr lang="en-GB" altLang="nb-NO" sz="2300" b="1" err="1"/>
              <a:t>responsiblility</a:t>
            </a:r>
            <a:r>
              <a:rPr lang="nb-NO" altLang="nb-NO" sz="2300" b="1"/>
              <a:t> to</a:t>
            </a:r>
            <a:r>
              <a:rPr lang="nb-NO" sz="2300" b="1"/>
              <a:t> </a:t>
            </a:r>
            <a:r>
              <a:rPr lang="nb-NO" sz="2300" b="1" err="1"/>
              <a:t>familiarize</a:t>
            </a:r>
            <a:r>
              <a:rPr lang="nb-NO" sz="2300" b="1"/>
              <a:t> </a:t>
            </a:r>
            <a:r>
              <a:rPr lang="nb-NO" sz="2300" b="1" err="1"/>
              <a:t>yourself</a:t>
            </a:r>
            <a:r>
              <a:rPr lang="nb-NO" sz="2300" b="1"/>
              <a:t> </a:t>
            </a:r>
            <a:r>
              <a:rPr lang="nb-NO" sz="2300" b="1" err="1"/>
              <a:t>with</a:t>
            </a:r>
            <a:r>
              <a:rPr lang="nb-NO" sz="2300" b="1"/>
              <a:t> NHH</a:t>
            </a:r>
            <a:r>
              <a:rPr lang="en-GB" sz="2300" b="1"/>
              <a:t>’</a:t>
            </a:r>
            <a:r>
              <a:rPr lang="nb-NO" sz="2300" b="1"/>
              <a:t>s </a:t>
            </a:r>
            <a:r>
              <a:rPr lang="nb-NO" sz="2300" b="1" err="1"/>
              <a:t>examination</a:t>
            </a:r>
            <a:r>
              <a:rPr lang="nb-NO" sz="2300" b="1"/>
              <a:t> </a:t>
            </a:r>
            <a:r>
              <a:rPr lang="nb-NO" sz="2300" b="1" err="1"/>
              <a:t>information</a:t>
            </a:r>
            <a:r>
              <a:rPr lang="nb-NO" sz="2300" b="1"/>
              <a:t> and </a:t>
            </a:r>
            <a:r>
              <a:rPr lang="nb-NO" sz="2300" b="1" err="1"/>
              <a:t>regulations</a:t>
            </a:r>
            <a:r>
              <a:rPr lang="nb-NO" sz="2300" b="1"/>
              <a:t>. </a:t>
            </a:r>
          </a:p>
          <a:p>
            <a:r>
              <a:rPr lang="nb-NO" sz="2300">
                <a:hlinkClick r:id="rId3"/>
              </a:rPr>
              <a:t>General </a:t>
            </a:r>
            <a:r>
              <a:rPr lang="nb-NO" sz="2300" err="1">
                <a:hlinkClick r:id="rId3"/>
              </a:rPr>
              <a:t>information</a:t>
            </a:r>
            <a:r>
              <a:rPr lang="nb-NO" sz="2300">
                <a:hlinkClick r:id="rId3"/>
              </a:rPr>
              <a:t> for students </a:t>
            </a:r>
            <a:endParaRPr lang="nb-NO" altLang="nb-NO" sz="2300"/>
          </a:p>
          <a:p>
            <a:pPr>
              <a:lnSpc>
                <a:spcPct val="150000"/>
              </a:lnSpc>
            </a:pPr>
            <a:r>
              <a:rPr lang="en-US" sz="2300">
                <a:hlinkClick r:id="rId4"/>
              </a:rPr>
              <a:t>Regulations about examinations for full-time study </a:t>
            </a:r>
            <a:r>
              <a:rPr lang="en-US" sz="2300" err="1">
                <a:hlinkClick r:id="rId4"/>
              </a:rPr>
              <a:t>programmes</a:t>
            </a:r>
            <a:r>
              <a:rPr lang="en-US" sz="2300">
                <a:hlinkClick r:id="rId4"/>
              </a:rPr>
              <a:t> at NHH </a:t>
            </a:r>
            <a:endParaRPr lang="nb-NO" altLang="nb-NO" sz="2300"/>
          </a:p>
          <a:p>
            <a:pPr>
              <a:lnSpc>
                <a:spcPct val="150000"/>
              </a:lnSpc>
            </a:pPr>
            <a:r>
              <a:rPr lang="nb-NO" altLang="nb-NO" sz="2300"/>
              <a:t>Course </a:t>
            </a:r>
            <a:r>
              <a:rPr lang="nb-NO" altLang="nb-NO" sz="2300" err="1"/>
              <a:t>descriptions</a:t>
            </a:r>
            <a:r>
              <a:rPr lang="nb-NO" altLang="nb-NO" sz="2300"/>
              <a:t> </a:t>
            </a:r>
          </a:p>
          <a:p>
            <a:pPr>
              <a:lnSpc>
                <a:spcPct val="150000"/>
              </a:lnSpc>
            </a:pPr>
            <a:r>
              <a:rPr lang="nb-NO" altLang="nb-NO" sz="2300" err="1"/>
              <a:t>Informational</a:t>
            </a:r>
            <a:r>
              <a:rPr lang="nb-NO" altLang="nb-NO" sz="2300"/>
              <a:t> videos:</a:t>
            </a:r>
          </a:p>
          <a:p>
            <a:pPr lvl="1">
              <a:lnSpc>
                <a:spcPct val="150000"/>
              </a:lnSpc>
            </a:pPr>
            <a:r>
              <a:rPr lang="nb-NO" altLang="nb-NO" sz="2300">
                <a:latin typeface="+mn-lt"/>
                <a:hlinkClick r:id="rId5"/>
              </a:rPr>
              <a:t>Home </a:t>
            </a:r>
            <a:r>
              <a:rPr lang="nb-NO" altLang="nb-NO" sz="2300" err="1">
                <a:latin typeface="+mn-lt"/>
                <a:hlinkClick r:id="rId5"/>
              </a:rPr>
              <a:t>exams</a:t>
            </a:r>
            <a:endParaRPr lang="nb-NO" altLang="nb-NO" sz="230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nb-NO" altLang="nb-NO" sz="2300">
                <a:latin typeface="+mn-lt"/>
                <a:hlinkClick r:id="rId6"/>
              </a:rPr>
              <a:t>School </a:t>
            </a:r>
            <a:r>
              <a:rPr lang="nb-NO" altLang="nb-NO" sz="2300" err="1">
                <a:latin typeface="+mn-lt"/>
                <a:hlinkClick r:id="rId6"/>
              </a:rPr>
              <a:t>exams</a:t>
            </a:r>
            <a:endParaRPr lang="nb-NO" altLang="nb-NO" sz="2300">
              <a:latin typeface="+mn-lt"/>
            </a:endParaRPr>
          </a:p>
          <a:p>
            <a:pPr lvl="1">
              <a:lnSpc>
                <a:spcPct val="150000"/>
              </a:lnSpc>
            </a:pPr>
            <a:endParaRPr lang="nb-NO" altLang="nb-NO" sz="1600"/>
          </a:p>
          <a:p>
            <a:pPr>
              <a:lnSpc>
                <a:spcPct val="150000"/>
              </a:lnSpc>
            </a:pPr>
            <a:endParaRPr lang="nb-NO" altLang="nb-NO" sz="2200"/>
          </a:p>
        </p:txBody>
      </p:sp>
    </p:spTree>
    <p:extLst>
      <p:ext uri="{BB962C8B-B14F-4D97-AF65-F5344CB8AC3E}">
        <p14:creationId xmlns:p14="http://schemas.microsoft.com/office/powerpoint/2010/main" val="240406740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12" y="199231"/>
            <a:ext cx="7732885" cy="917054"/>
          </a:xfrm>
        </p:spPr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80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546894" y="1116285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monitor your connection status on the top of the browser: if you are not connected to the internet for over 5 minutes, please, contact a technical invigilator. NB! Do not refresh the browser while offline.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89C51C1-CCCF-45DE-898A-1A91392E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194" y="3062330"/>
            <a:ext cx="5405413" cy="39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22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12" y="199231"/>
            <a:ext cx="7732885" cy="917054"/>
          </a:xfrm>
        </p:spPr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81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431726" y="1409202"/>
            <a:ext cx="8915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If you are experiencing other issues, for example, the extra time is not showing, spell check does not work, etc. Follow the steps:</a:t>
            </a:r>
          </a:p>
          <a:p>
            <a:pPr marL="514350" indent="-514350"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Make sure you are online</a:t>
            </a:r>
          </a:p>
          <a:p>
            <a:pPr marL="514350" indent="-514350">
              <a:buFontTx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Save the progress manually by clicking “Not yet saved” or the time it was last saved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3.  Refresh the page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4. If the issue persists, contact technical invigilator</a:t>
            </a:r>
          </a:p>
          <a:p>
            <a:pPr marL="514350" indent="-514350">
              <a:buAutoNum type="arabicPeriod"/>
            </a:pPr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B6013-E362-4CDD-B8A9-08DA8630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51" y="4817890"/>
            <a:ext cx="2308648" cy="101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DA850-4FA7-2207-DBCD-472CA5145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53" y="2996071"/>
            <a:ext cx="1828535" cy="15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70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543E-D8F0-4012-AA10-C7A2D1450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0452-75AF-494C-8B60-B62ABB57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55" y="1494631"/>
            <a:ext cx="8778262" cy="4237730"/>
          </a:xfrm>
        </p:spPr>
        <p:txBody>
          <a:bodyPr/>
          <a:lstStyle/>
          <a:p>
            <a:r>
              <a:rPr lang="en-US"/>
              <a:t>Important information and instructions</a:t>
            </a:r>
          </a:p>
          <a:p>
            <a:r>
              <a:rPr lang="en-US"/>
              <a:t>Pop up automatically</a:t>
            </a:r>
          </a:p>
          <a:p>
            <a:r>
              <a:rPr lang="en-US"/>
              <a:t>Can be found on the top of the page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8653-9759-4479-B8EB-D6F00AA2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82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BA5BC-B0FA-44DF-AB22-5808BDA7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4" y="3174386"/>
            <a:ext cx="8777087" cy="27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926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Submitting and exiting lockdown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150D-7E29-44E1-9A62-545926918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7485" indent="-197485"/>
            <a:r>
              <a:rPr lang="en-US"/>
              <a:t>You can hand (press "Go to submission") in or exit without handing in (an invigilator will have to enter the password)</a:t>
            </a:r>
          </a:p>
          <a:p>
            <a:pPr marL="197485" indent="-197485"/>
            <a:r>
              <a:rPr lang="en-US">
                <a:cs typeface="Arial"/>
              </a:rPr>
              <a:t>Do not just close your laptop and go, lockdown browser will still be locking your computer when you open it again</a:t>
            </a: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83</a:t>
            </a:fld>
            <a:endParaRPr lang="nb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69DF0E-6C02-AAC6-42AD-BB4F43AF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7" y="3926575"/>
            <a:ext cx="9263008" cy="16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48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Exams with Device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150D-7E29-44E1-9A62-545926918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13" y="1640264"/>
            <a:ext cx="8777361" cy="4642132"/>
          </a:xfrm>
        </p:spPr>
        <p:txBody>
          <a:bodyPr/>
          <a:lstStyle/>
          <a:p>
            <a:pPr marL="197485" indent="-197485"/>
            <a:r>
              <a:rPr lang="en-US">
                <a:cs typeface="Arial"/>
              </a:rPr>
              <a:t>Section for exams sends an email with information about your exam in Device monitor </a:t>
            </a:r>
            <a:endParaRPr lang="en-US"/>
          </a:p>
          <a:p>
            <a:pPr marL="197485" indent="-197485"/>
            <a:r>
              <a:rPr lang="en-US">
                <a:cs typeface="Arial"/>
              </a:rPr>
              <a:t>Read the e-mail carefully!</a:t>
            </a:r>
          </a:p>
          <a:p>
            <a:pPr lvl="1">
              <a:lnSpc>
                <a:spcPct val="125000"/>
              </a:lnSpc>
              <a:spcAft>
                <a:spcPts val="200"/>
              </a:spcAft>
              <a:buFont typeface="Wingdings" pitchFamily="34" charset="0"/>
              <a:buChar char="ü"/>
            </a:pPr>
            <a:r>
              <a:rPr lang="en-US">
                <a:cs typeface="Arial"/>
              </a:rPr>
              <a:t>States what is allowed during exam and what is considered cheating</a:t>
            </a:r>
          </a:p>
          <a:p>
            <a:pPr lvl="1">
              <a:buFont typeface="Wingdings" pitchFamily="34" charset="0"/>
              <a:buChar char="ü"/>
            </a:pPr>
            <a:r>
              <a:rPr lang="en-US">
                <a:cs typeface="Arial"/>
              </a:rPr>
              <a:t>Tells you how to prepare for the exam</a:t>
            </a:r>
          </a:p>
          <a:p>
            <a:pPr marL="197485" indent="-197485"/>
            <a:r>
              <a:rPr lang="en-US">
                <a:cs typeface="Arial"/>
              </a:rPr>
              <a:t>PC is not locked but invigilators look though the print screens and background processes </a:t>
            </a:r>
          </a:p>
          <a:p>
            <a:pPr marL="197485" indent="-197485"/>
            <a:r>
              <a:rPr lang="en-US">
                <a:cs typeface="Arial"/>
              </a:rPr>
              <a:t>The print screens are also available for exam administration after the exam.</a:t>
            </a: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1000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Exams with Device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85</a:t>
            </a:fld>
            <a:endParaRPr lang="nb-NO"/>
          </a:p>
        </p:txBody>
      </p:sp>
      <p:pic>
        <p:nvPicPr>
          <p:cNvPr id="3" name="Picture 2" descr="A screenshot of a device monitor&#10;&#10;Description automatically generated">
            <a:extLst>
              <a:ext uri="{FF2B5EF4-FFF2-40B4-BE49-F238E27FC236}">
                <a16:creationId xmlns:a16="http://schemas.microsoft.com/office/drawing/2014/main" id="{E5E1C6AF-F20F-4592-19C5-39E95816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5" y="1368162"/>
            <a:ext cx="710700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673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AD3E-EFE1-4062-BDDB-E0BCB0D9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F628-0F54-4A93-933F-3561E5E5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52" y="1340706"/>
            <a:ext cx="8992468" cy="5716525"/>
          </a:xfrm>
        </p:spPr>
        <p:txBody>
          <a:bodyPr>
            <a:normAutofit/>
          </a:bodyPr>
          <a:lstStyle/>
          <a:p>
            <a:pPr marL="197485" indent="-197485">
              <a:lnSpc>
                <a:spcPct val="170000"/>
              </a:lnSpc>
            </a:pPr>
            <a:r>
              <a:rPr lang="en-US"/>
              <a:t>Download and install the lockdown browser</a:t>
            </a:r>
            <a:endParaRPr lang="en-US">
              <a:cs typeface="Arial"/>
            </a:endParaRPr>
          </a:p>
          <a:p>
            <a:pPr marL="197485" indent="-197485">
              <a:lnSpc>
                <a:spcPct val="170000"/>
              </a:lnSpc>
            </a:pPr>
            <a:r>
              <a:rPr lang="en-US"/>
              <a:t>Open the demo </a:t>
            </a:r>
            <a:r>
              <a:rPr lang="en-US" err="1"/>
              <a:t>FLOWlock</a:t>
            </a:r>
            <a:r>
              <a:rPr lang="en-US"/>
              <a:t> </a:t>
            </a:r>
            <a:endParaRPr lang="en-US">
              <a:cs typeface="Arial"/>
            </a:endParaRP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>
                <a:cs typeface="Times New Roman"/>
              </a:rPr>
              <a:t>Create a table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lvl="1">
              <a:buFont typeface="Wingdings" panose="05000000000000000000" pitchFamily="2" charset="2"/>
              <a:buChar char="Ø"/>
            </a:pPr>
            <a:r>
              <a:rPr lang="en-US">
                <a:cs typeface="Times New Roman"/>
              </a:rPr>
              <a:t>Take a picture with your webcam, crop it and insert it in the paper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lnSpc>
                <a:spcPct val="170000"/>
              </a:lnSpc>
              <a:buNone/>
            </a:pPr>
            <a:endParaRPr lang="en-US">
              <a:cs typeface="Times New Roman"/>
            </a:endParaRPr>
          </a:p>
          <a:p>
            <a:pPr marL="197485" indent="-197485">
              <a:buFont typeface="Arial" panose="05000000000000000000" pitchFamily="2" charset="2"/>
              <a:buChar char="•"/>
            </a:pPr>
            <a:endParaRPr lang="nb-NO">
              <a:ea typeface="+mn-lt"/>
              <a:cs typeface="+mn-lt"/>
            </a:endParaRPr>
          </a:p>
          <a:p>
            <a:pPr marL="0" indent="0">
              <a:buNone/>
            </a:pPr>
            <a:endParaRPr lang="nb-NO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9455-E312-4A45-9633-DD50466C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86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7CE61-A3A0-47DF-86FF-17B1150F7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0100" y="3294749"/>
            <a:ext cx="5864637" cy="15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507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CB696-0513-2C6B-E229-AE3515C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Key </a:t>
            </a:r>
            <a:r>
              <a:rPr lang="nb-NO" err="1"/>
              <a:t>takeaways</a:t>
            </a:r>
            <a:r>
              <a:rPr lang="nb-NO"/>
              <a:t> from </a:t>
            </a:r>
            <a:r>
              <a:rPr lang="nb-NO" err="1"/>
              <a:t>today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DE6C0-6FB8-57B6-8F68-643227E0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87</a:t>
            </a:fld>
            <a:endParaRPr lang="nb-NO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C96C880-D460-0FD9-F5AA-180ED0906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the student's responsibility to familiarize themselves with NHH's exam information and regulations.</a:t>
            </a:r>
          </a:p>
          <a:p>
            <a:r>
              <a:rPr lang="nb-NO"/>
              <a:t>The deadlines </a:t>
            </a:r>
            <a:r>
              <a:rPr lang="nb-NO" err="1"/>
              <a:t>are</a:t>
            </a:r>
            <a:r>
              <a:rPr lang="nb-NO"/>
              <a:t> final</a:t>
            </a:r>
          </a:p>
          <a:p>
            <a:r>
              <a:rPr lang="nb-NO"/>
              <a:t>No </a:t>
            </a:r>
            <a:r>
              <a:rPr lang="nb-NO" err="1"/>
              <a:t>cheating</a:t>
            </a:r>
            <a:r>
              <a:rPr lang="nb-NO"/>
              <a:t>! </a:t>
            </a:r>
          </a:p>
          <a:p>
            <a:r>
              <a:rPr lang="nb-NO" err="1"/>
              <a:t>Come</a:t>
            </a:r>
            <a:r>
              <a:rPr lang="nb-NO"/>
              <a:t> </a:t>
            </a:r>
            <a:r>
              <a:rPr lang="nb-NO" err="1"/>
              <a:t>prepared</a:t>
            </a:r>
            <a:r>
              <a:rPr lang="nb-NO"/>
              <a:t> to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exams</a:t>
            </a:r>
            <a:r>
              <a:rPr lang="nb-NO"/>
              <a:t> – </a:t>
            </a:r>
            <a:r>
              <a:rPr lang="nb-NO" err="1"/>
              <a:t>download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latest </a:t>
            </a:r>
            <a:r>
              <a:rPr lang="nb-NO" err="1"/>
              <a:t>versions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all </a:t>
            </a:r>
            <a:r>
              <a:rPr lang="nb-NO" err="1"/>
              <a:t>required</a:t>
            </a:r>
            <a:r>
              <a:rPr lang="nb-NO"/>
              <a:t> </a:t>
            </a:r>
            <a:r>
              <a:rPr lang="nb-NO" err="1"/>
              <a:t>programmes</a:t>
            </a:r>
            <a:r>
              <a:rPr lang="nb-NO"/>
              <a:t> (Wiseflow)</a:t>
            </a:r>
          </a:p>
        </p:txBody>
      </p:sp>
    </p:spTree>
    <p:extLst>
      <p:ext uri="{BB962C8B-B14F-4D97-AF65-F5344CB8AC3E}">
        <p14:creationId xmlns:p14="http://schemas.microsoft.com/office/powerpoint/2010/main" val="40585083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EAC9A-5C8D-462E-AA2A-14CB7117C57C}"/>
              </a:ext>
            </a:extLst>
          </p:cNvPr>
          <p:cNvSpPr txBox="1"/>
          <p:nvPr/>
        </p:nvSpPr>
        <p:spPr>
          <a:xfrm>
            <a:off x="965994" y="3171031"/>
            <a:ext cx="403226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2">
                    <a:lumMod val="50000"/>
                  </a:schemeClr>
                </a:solidFill>
              </a:rPr>
              <a:t>Thank you for attention</a:t>
            </a: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r>
              <a:rPr lang="en-US" sz="2800">
                <a:solidFill>
                  <a:schemeClr val="bg2">
                    <a:lumMod val="50000"/>
                  </a:schemeClr>
                </a:solidFill>
                <a:cs typeface="Arial"/>
              </a:rPr>
              <a:t>Questions?</a:t>
            </a: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80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Withdrawal</a:t>
            </a:r>
            <a:r>
              <a:rPr lang="nb-NO" altLang="nb-NO"/>
              <a:t> deadline 	</a:t>
            </a:r>
          </a:p>
        </p:txBody>
      </p:sp>
      <p:sp>
        <p:nvSpPr>
          <p:cNvPr id="9224" name="Slide Number Placeholder 2">
            <a:extLst>
              <a:ext uri="{FF2B5EF4-FFF2-40B4-BE49-F238E27FC236}">
                <a16:creationId xmlns:a16="http://schemas.microsoft.com/office/drawing/2014/main" id="{438056D3-62B0-2F9D-D3E7-EC795040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90000"/>
              </a:lnSpc>
            </a:pPr>
            <a:r>
              <a:rPr lang="en-GB" sz="2400"/>
              <a:t>Deadline for withdrawal – three weeks before the first exam/ or exam part in the course (details in Studentweb)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i="1"/>
          </a:p>
          <a:p>
            <a:pPr marL="0" indent="0">
              <a:lnSpc>
                <a:spcPct val="90000"/>
              </a:lnSpc>
              <a:buNone/>
            </a:pPr>
            <a:r>
              <a:rPr lang="en-GB" sz="2400" i="1"/>
              <a:t>Withdraw before withdrawal deadline!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/>
          </a:p>
          <a:p>
            <a:pPr marL="197485" indent="-197485">
              <a:lnSpc>
                <a:spcPct val="90000"/>
              </a:lnSpc>
            </a:pPr>
            <a:r>
              <a:rPr lang="en-GB" sz="2400"/>
              <a:t>A no-show at an exam counts as an examination attempt, but does not appear on your transcript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b-NO" altLang="nb-NO" sz="2400"/>
          </a:p>
          <a:p>
            <a:pPr marL="197485" indent="-197485" eaLnBrk="1" hangingPunct="1">
              <a:lnSpc>
                <a:spcPct val="90000"/>
              </a:lnSpc>
            </a:pPr>
            <a:endParaRPr lang="nb-NO" altLang="nb-NO" sz="2400"/>
          </a:p>
        </p:txBody>
      </p:sp>
      <p:pic>
        <p:nvPicPr>
          <p:cNvPr id="6" name="Picture 5" descr="A cartoon of a child reading a book and a calendar&#10;&#10;Description automatically generated">
            <a:extLst>
              <a:ext uri="{FF2B5EF4-FFF2-40B4-BE49-F238E27FC236}">
                <a16:creationId xmlns:a16="http://schemas.microsoft.com/office/drawing/2014/main" id="{447E5D44-7850-FA27-F1EC-32EDAD1C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329728" y="1720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32996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ysClr val="window" lastClr="FFFFFF"/>
      </a:lt1>
      <a:dk2>
        <a:srgbClr val="003A54"/>
      </a:dk2>
      <a:lt2>
        <a:srgbClr val="E2E477"/>
      </a:lt2>
      <a:accent1>
        <a:srgbClr val="D1520F"/>
      </a:accent1>
      <a:accent2>
        <a:srgbClr val="C9CACC"/>
      </a:accent2>
      <a:accent3>
        <a:srgbClr val="E2E477"/>
      </a:accent3>
      <a:accent4>
        <a:srgbClr val="C8E1E4"/>
      </a:accent4>
      <a:accent5>
        <a:srgbClr val="A1C5CA"/>
      </a:accent5>
      <a:accent6>
        <a:srgbClr val="BEB7AD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00314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4F1A44B-EF86-4C8D-85FE-C7630C9407D0}" vid="{33CB2292-48F7-4D7C-9BC2-8D6949463D26}"/>
    </a:ext>
  </a:extLst>
</a:theme>
</file>

<file path=ppt/theme/theme2.xml><?xml version="1.0" encoding="utf-8"?>
<a:theme xmlns:a="http://schemas.openxmlformats.org/drawingml/2006/main" name="blank">
  <a:themeElements>
    <a:clrScheme name="NHH">
      <a:dk1>
        <a:sysClr val="windowText" lastClr="000000"/>
      </a:dk1>
      <a:lt1>
        <a:sysClr val="window" lastClr="FFFFFF"/>
      </a:lt1>
      <a:dk2>
        <a:srgbClr val="003A54"/>
      </a:dk2>
      <a:lt2>
        <a:srgbClr val="C9CACC"/>
      </a:lt2>
      <a:accent1>
        <a:srgbClr val="D1520F"/>
      </a:accent1>
      <a:accent2>
        <a:srgbClr val="C9CACC"/>
      </a:accent2>
      <a:accent3>
        <a:srgbClr val="919295"/>
      </a:accent3>
      <a:accent4>
        <a:srgbClr val="C8E1E4"/>
      </a:accent4>
      <a:accent5>
        <a:srgbClr val="A1C5CA"/>
      </a:accent5>
      <a:accent6>
        <a:srgbClr val="BEB7AD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00314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7d78e3-850c-482e-984f-086b84577188">
      <Terms xmlns="http://schemas.microsoft.com/office/infopath/2007/PartnerControls"/>
    </lcf76f155ced4ddcb4097134ff3c332f>
    <TaxCatchAll xmlns="113c9006-cbcd-4dd1-99dc-620a39c10f84" xsi:nil="true"/>
    <Kommentar xmlns="047d78e3-850c-482e-984f-086b845771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9D149895E1664C8A4F36628888F44C" ma:contentTypeVersion="19" ma:contentTypeDescription="Opprett et nytt dokument." ma:contentTypeScope="" ma:versionID="dba55b0ef3248969882ce385286aff25">
  <xsd:schema xmlns:xsd="http://www.w3.org/2001/XMLSchema" xmlns:xs="http://www.w3.org/2001/XMLSchema" xmlns:p="http://schemas.microsoft.com/office/2006/metadata/properties" xmlns:ns2="047d78e3-850c-482e-984f-086b84577188" xmlns:ns3="113c9006-cbcd-4dd1-99dc-620a39c10f84" targetNamespace="http://schemas.microsoft.com/office/2006/metadata/properties" ma:root="true" ma:fieldsID="fe79a911b7ee0a0cd22205141649e15c" ns2:_="" ns3:_="">
    <xsd:import namespace="047d78e3-850c-482e-984f-086b84577188"/>
    <xsd:import namespace="113c9006-cbcd-4dd1-99dc-620a39c10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Kommentar" minOccurs="0"/>
                <xsd:element ref="ns2:MediaServiceBillingMetadata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d78e3-850c-482e-984f-086b84577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1e71c625-46c0-40f9-b5bc-6dd1c5b275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Kommentar" ma:index="23" nillable="true" ma:displayName="Kommentar" ma:format="Dropdown" ma:internalName="Kommentar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c9006-cbcd-4dd1-99dc-620a39c10f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3556fd1-b2af-45c1-b44b-7b786c890cc1}" ma:internalName="TaxCatchAll" ma:showField="CatchAllData" ma:web="113c9006-cbcd-4dd1-99dc-620a39c10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5CD8E-AD2A-45F9-990A-624A3A633F8D}">
  <ds:schemaRefs>
    <ds:schemaRef ds:uri="047d78e3-850c-482e-984f-086b84577188"/>
    <ds:schemaRef ds:uri="113c9006-cbcd-4dd1-99dc-620a39c10f8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C5C40C-515D-4B5E-8554-F06FD225A34C}">
  <ds:schemaRefs>
    <ds:schemaRef ds:uri="047d78e3-850c-482e-984f-086b84577188"/>
    <ds:schemaRef ds:uri="113c9006-cbcd-4dd1-99dc-620a39c10f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7A2E78C-EC20-4AB1-8B56-24C580A8A3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Regular_4_3_NHH</Template>
  <TotalTime>1</TotalTime>
  <Words>3656</Words>
  <Application>Microsoft Office PowerPoint</Application>
  <PresentationFormat>Custom</PresentationFormat>
  <Paragraphs>575</Paragraphs>
  <Slides>88</Slides>
  <Notes>54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Georgia</vt:lpstr>
      <vt:lpstr>Times New Roman</vt:lpstr>
      <vt:lpstr>Wingdings</vt:lpstr>
      <vt:lpstr>Office-tema</vt:lpstr>
      <vt:lpstr>blank</vt:lpstr>
      <vt:lpstr>  Exams Rules and regulations Practical details Electronic exam in WISEflow Tips and advice   Astrid Olivia Sagstad Flaten Section for exams  Tatiana Pozolotina Section for exams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information </vt:lpstr>
      <vt:lpstr>Withdrawal deadline  </vt:lpstr>
      <vt:lpstr>Examination attempts </vt:lpstr>
      <vt:lpstr>Illness before the exam </vt:lpstr>
      <vt:lpstr>Illness during the exam </vt:lpstr>
      <vt:lpstr>PowerPoint Presentation</vt:lpstr>
      <vt:lpstr>PowerPoint Presentation</vt:lpstr>
      <vt:lpstr>PowerPoint Presentation</vt:lpstr>
      <vt:lpstr>PowerPoint Presentation</vt:lpstr>
      <vt:lpstr>Cheating at home exams, compulsory activities and other written submissions</vt:lpstr>
      <vt:lpstr>Cheating at school exams</vt:lpstr>
      <vt:lpstr>Permitted support materials for school exams</vt:lpstr>
      <vt:lpstr>Calculator</vt:lpstr>
      <vt:lpstr>Dictionary</vt:lpstr>
      <vt:lpstr>Special examination arrangements </vt:lpstr>
      <vt:lpstr>Before the exams</vt:lpstr>
      <vt:lpstr>The day of the exam</vt:lpstr>
      <vt:lpstr>ID</vt:lpstr>
      <vt:lpstr> Show consideration for others! </vt:lpstr>
      <vt:lpstr>Grades</vt:lpstr>
      <vt:lpstr>Grade explanation</vt:lpstr>
      <vt:lpstr>Grade appeal</vt:lpstr>
      <vt:lpstr>Grade appeal</vt:lpstr>
      <vt:lpstr>WISEflow for participants</vt:lpstr>
      <vt:lpstr>PowerPoint Presentation</vt:lpstr>
      <vt:lpstr>Types of FLOWs</vt:lpstr>
      <vt:lpstr>Types of FLOWs</vt:lpstr>
      <vt:lpstr>Types of FLOWs</vt:lpstr>
      <vt:lpstr>Logging in with FEIDE</vt:lpstr>
      <vt:lpstr>Participant </vt:lpstr>
      <vt:lpstr>Home exam</vt:lpstr>
      <vt:lpstr>Home exam</vt:lpstr>
      <vt:lpstr>Uploading and submitting your answer paper</vt:lpstr>
      <vt:lpstr>Uploading and submitting your answer paper</vt:lpstr>
      <vt:lpstr>Group exam</vt:lpstr>
      <vt:lpstr>Group exam</vt:lpstr>
      <vt:lpstr>Uploading and submitting your answer paper</vt:lpstr>
      <vt:lpstr>Home exam</vt:lpstr>
      <vt:lpstr>If you experience technical problems with submission</vt:lpstr>
      <vt:lpstr>If you experience technical problems with submission</vt:lpstr>
      <vt:lpstr>If you experience technical problems with submission</vt:lpstr>
      <vt:lpstr>Home exam</vt:lpstr>
      <vt:lpstr>Home exam</vt:lpstr>
      <vt:lpstr>Types of electronic school exams</vt:lpstr>
      <vt:lpstr>Before the exam</vt:lpstr>
      <vt:lpstr>Download lockdown browser and Device monitor for school exams</vt:lpstr>
      <vt:lpstr>PowerPoint Presentation</vt:lpstr>
      <vt:lpstr>Practice in demo flows</vt:lpstr>
      <vt:lpstr>PowerPoint Presentation</vt:lpstr>
      <vt:lpstr>3. Where can I find manuals for exams?</vt:lpstr>
      <vt:lpstr>3. Where can I find manuals for exams?</vt:lpstr>
      <vt:lpstr>3. Where can I find information/ manuals for exams?</vt:lpstr>
      <vt:lpstr>  Laptop requirements</vt:lpstr>
      <vt:lpstr>4. Check the PC, mouse, keyboard, WEB camera</vt:lpstr>
      <vt:lpstr>On the exam day</vt:lpstr>
      <vt:lpstr>FLOWlock</vt:lpstr>
      <vt:lpstr>FLOWlock</vt:lpstr>
      <vt:lpstr>Navigation</vt:lpstr>
      <vt:lpstr>Navigation: Assignment</vt:lpstr>
      <vt:lpstr>Revisions</vt:lpstr>
      <vt:lpstr>Appendix manager</vt:lpstr>
      <vt:lpstr>Appendix manager</vt:lpstr>
      <vt:lpstr>Formula editor</vt:lpstr>
      <vt:lpstr>WEBCAM</vt:lpstr>
      <vt:lpstr>You must insert pictures into your answer paper</vt:lpstr>
      <vt:lpstr>FLOWmulti: the interactive exam</vt:lpstr>
      <vt:lpstr>FLOWmulti: the interactive exam</vt:lpstr>
      <vt:lpstr>Annotation tools: changes visible only to you</vt:lpstr>
      <vt:lpstr>Appendix manager</vt:lpstr>
      <vt:lpstr>Appendix manager</vt:lpstr>
      <vt:lpstr>Appendix manager</vt:lpstr>
      <vt:lpstr>School exam</vt:lpstr>
      <vt:lpstr>School exam</vt:lpstr>
      <vt:lpstr>School exam</vt:lpstr>
      <vt:lpstr>Direct messages</vt:lpstr>
      <vt:lpstr>Submitting and exiting lockdown browser</vt:lpstr>
      <vt:lpstr>Exams with Device monitor</vt:lpstr>
      <vt:lpstr>Exams with Device monitor</vt:lpstr>
      <vt:lpstr>Practical assignments</vt:lpstr>
      <vt:lpstr>Key takeaways from today</vt:lpstr>
      <vt:lpstr>PowerPoint Presentation</vt:lpstr>
    </vt:vector>
  </TitlesOfParts>
  <Company>Norges Handelshoyskole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Tatiana Pozolotina</dc:creator>
  <dc:description>Template by addpoint.no</dc:description>
  <cp:lastModifiedBy>Tatiana Pozolotina</cp:lastModifiedBy>
  <cp:revision>2</cp:revision>
  <dcterms:created xsi:type="dcterms:W3CDTF">2020-02-12T12:01:40Z</dcterms:created>
  <dcterms:modified xsi:type="dcterms:W3CDTF">2025-09-12T08:08:40Z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0x0101002D9D149895E1664C8A4F36628888F44C</vt:lpwstr>
  </property>
  <property fmtid="{D5CDD505-2E9C-101B-9397-08002B2CF9AE}" pid="4" name="MediaServiceImageTags">
    <vt:lpwstr/>
  </property>
</Properties>
</file>